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7" r:id="rId6"/>
    <p:sldId id="260" r:id="rId7"/>
    <p:sldId id="258" r:id="rId8"/>
    <p:sldId id="259" r:id="rId9"/>
    <p:sldId id="261" r:id="rId10"/>
    <p:sldId id="262" r:id="rId11"/>
    <p:sldId id="292" r:id="rId12"/>
    <p:sldId id="293" r:id="rId13"/>
    <p:sldId id="300" r:id="rId14"/>
    <p:sldId id="295" r:id="rId15"/>
    <p:sldId id="301" r:id="rId16"/>
    <p:sldId id="291" r:id="rId17"/>
    <p:sldId id="278" r:id="rId18"/>
    <p:sldId id="296" r:id="rId19"/>
    <p:sldId id="289" r:id="rId20"/>
    <p:sldId id="290" r:id="rId21"/>
    <p:sldId id="288" r:id="rId22"/>
    <p:sldId id="287" r:id="rId23"/>
    <p:sldId id="297" r:id="rId24"/>
    <p:sldId id="298" r:id="rId25"/>
    <p:sldId id="299" r:id="rId26"/>
    <p:sldId id="281" r:id="rId27"/>
    <p:sldId id="302" r:id="rId28"/>
    <p:sldId id="303" r:id="rId29"/>
    <p:sldId id="277" r:id="rId30"/>
    <p:sldId id="283" r:id="rId31"/>
    <p:sldId id="285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FAF7"/>
    <a:srgbClr val="F4FD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EDFBA00-C905-98F3-DE06-F77D65BA97F6}" v="3" dt="2025-12-07T19:49:22.189"/>
    <p1510:client id="{76050920-1487-4383-A468-F27B112DC667}" v="2054" dt="2025-12-08T17:13:11.189"/>
    <p1510:client id="{E1E6DB7B-D284-4A13-92BF-457D82875337}" v="567" dt="2025-12-08T06:59:55.528"/>
    <p1510:client id="{EDBEE473-7A0E-5A75-78E1-B3168079A9CE}" v="1747" dt="2025-12-08T13:48:46.86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6449" autoAdjust="0"/>
  </p:normalViewPr>
  <p:slideViewPr>
    <p:cSldViewPr snapToGrid="0">
      <p:cViewPr varScale="1">
        <p:scale>
          <a:sx n="117" d="100"/>
          <a:sy n="117" d="100"/>
        </p:scale>
        <p:origin x="31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888003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480AB76-A8C5-E2EB-5CA9-F28310DA198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613020" y="4553526"/>
            <a:ext cx="4618182" cy="1117599"/>
          </a:xfrm>
          <a:custGeom>
            <a:avLst/>
            <a:gdLst>
              <a:gd name="connsiteX0" fmla="*/ 186270 w 4618182"/>
              <a:gd name="connsiteY0" fmla="*/ 0 h 1117599"/>
              <a:gd name="connsiteX1" fmla="*/ 4431912 w 4618182"/>
              <a:gd name="connsiteY1" fmla="*/ 0 h 1117599"/>
              <a:gd name="connsiteX2" fmla="*/ 4618182 w 4618182"/>
              <a:gd name="connsiteY2" fmla="*/ 186270 h 1117599"/>
              <a:gd name="connsiteX3" fmla="*/ 4618182 w 4618182"/>
              <a:gd name="connsiteY3" fmla="*/ 931329 h 1117599"/>
              <a:gd name="connsiteX4" fmla="*/ 4431912 w 4618182"/>
              <a:gd name="connsiteY4" fmla="*/ 1117599 h 1117599"/>
              <a:gd name="connsiteX5" fmla="*/ 186270 w 4618182"/>
              <a:gd name="connsiteY5" fmla="*/ 1117599 h 1117599"/>
              <a:gd name="connsiteX6" fmla="*/ 0 w 4618182"/>
              <a:gd name="connsiteY6" fmla="*/ 931329 h 1117599"/>
              <a:gd name="connsiteX7" fmla="*/ 0 w 4618182"/>
              <a:gd name="connsiteY7" fmla="*/ 186270 h 1117599"/>
              <a:gd name="connsiteX8" fmla="*/ 186270 w 4618182"/>
              <a:gd name="connsiteY8" fmla="*/ 0 h 11175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18182" h="1117599">
                <a:moveTo>
                  <a:pt x="186270" y="0"/>
                </a:moveTo>
                <a:lnTo>
                  <a:pt x="4431912" y="0"/>
                </a:lnTo>
                <a:cubicBezTo>
                  <a:pt x="4534786" y="0"/>
                  <a:pt x="4618182" y="83396"/>
                  <a:pt x="4618182" y="186270"/>
                </a:cubicBezTo>
                <a:lnTo>
                  <a:pt x="4618182" y="931329"/>
                </a:lnTo>
                <a:cubicBezTo>
                  <a:pt x="4618182" y="1034203"/>
                  <a:pt x="4534786" y="1117599"/>
                  <a:pt x="4431912" y="1117599"/>
                </a:cubicBezTo>
                <a:lnTo>
                  <a:pt x="186270" y="1117599"/>
                </a:lnTo>
                <a:cubicBezTo>
                  <a:pt x="83396" y="1117599"/>
                  <a:pt x="0" y="1034203"/>
                  <a:pt x="0" y="931329"/>
                </a:cubicBezTo>
                <a:lnTo>
                  <a:pt x="0" y="186270"/>
                </a:lnTo>
                <a:cubicBezTo>
                  <a:pt x="0" y="83396"/>
                  <a:pt x="83396" y="0"/>
                  <a:pt x="186270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9B829DC2-38AB-7DE3-D3EA-EE5CC1CEBCA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164000" y="4553527"/>
            <a:ext cx="4618182" cy="1117599"/>
          </a:xfrm>
          <a:custGeom>
            <a:avLst/>
            <a:gdLst>
              <a:gd name="connsiteX0" fmla="*/ 186270 w 4618182"/>
              <a:gd name="connsiteY0" fmla="*/ 0 h 1117599"/>
              <a:gd name="connsiteX1" fmla="*/ 4431912 w 4618182"/>
              <a:gd name="connsiteY1" fmla="*/ 0 h 1117599"/>
              <a:gd name="connsiteX2" fmla="*/ 4618182 w 4618182"/>
              <a:gd name="connsiteY2" fmla="*/ 186270 h 1117599"/>
              <a:gd name="connsiteX3" fmla="*/ 4618182 w 4618182"/>
              <a:gd name="connsiteY3" fmla="*/ 931329 h 1117599"/>
              <a:gd name="connsiteX4" fmla="*/ 4431912 w 4618182"/>
              <a:gd name="connsiteY4" fmla="*/ 1117599 h 1117599"/>
              <a:gd name="connsiteX5" fmla="*/ 186270 w 4618182"/>
              <a:gd name="connsiteY5" fmla="*/ 1117599 h 1117599"/>
              <a:gd name="connsiteX6" fmla="*/ 0 w 4618182"/>
              <a:gd name="connsiteY6" fmla="*/ 931329 h 1117599"/>
              <a:gd name="connsiteX7" fmla="*/ 0 w 4618182"/>
              <a:gd name="connsiteY7" fmla="*/ 186270 h 1117599"/>
              <a:gd name="connsiteX8" fmla="*/ 186270 w 4618182"/>
              <a:gd name="connsiteY8" fmla="*/ 0 h 11175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18182" h="1117599">
                <a:moveTo>
                  <a:pt x="186270" y="0"/>
                </a:moveTo>
                <a:lnTo>
                  <a:pt x="4431912" y="0"/>
                </a:lnTo>
                <a:cubicBezTo>
                  <a:pt x="4534786" y="0"/>
                  <a:pt x="4618182" y="83396"/>
                  <a:pt x="4618182" y="186270"/>
                </a:cubicBezTo>
                <a:lnTo>
                  <a:pt x="4618182" y="931329"/>
                </a:lnTo>
                <a:cubicBezTo>
                  <a:pt x="4618182" y="1034203"/>
                  <a:pt x="4534786" y="1117599"/>
                  <a:pt x="4431912" y="1117599"/>
                </a:cubicBezTo>
                <a:lnTo>
                  <a:pt x="186270" y="1117599"/>
                </a:lnTo>
                <a:cubicBezTo>
                  <a:pt x="83396" y="1117599"/>
                  <a:pt x="0" y="1034203"/>
                  <a:pt x="0" y="931329"/>
                </a:cubicBezTo>
                <a:lnTo>
                  <a:pt x="0" y="186270"/>
                </a:lnTo>
                <a:cubicBezTo>
                  <a:pt x="0" y="83396"/>
                  <a:pt x="83396" y="0"/>
                  <a:pt x="186270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2544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F0179053-D40F-50D6-0FC1-A84F044AE99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142183" y="2328078"/>
            <a:ext cx="5200073" cy="3199038"/>
          </a:xfrm>
          <a:custGeom>
            <a:avLst/>
            <a:gdLst>
              <a:gd name="connsiteX0" fmla="*/ 194949 w 5200073"/>
              <a:gd name="connsiteY0" fmla="*/ 0 h 3199038"/>
              <a:gd name="connsiteX1" fmla="*/ 5005124 w 5200073"/>
              <a:gd name="connsiteY1" fmla="*/ 0 h 3199038"/>
              <a:gd name="connsiteX2" fmla="*/ 5200073 w 5200073"/>
              <a:gd name="connsiteY2" fmla="*/ 194949 h 3199038"/>
              <a:gd name="connsiteX3" fmla="*/ 5200073 w 5200073"/>
              <a:gd name="connsiteY3" fmla="*/ 3004089 h 3199038"/>
              <a:gd name="connsiteX4" fmla="*/ 5005124 w 5200073"/>
              <a:gd name="connsiteY4" fmla="*/ 3199038 h 3199038"/>
              <a:gd name="connsiteX5" fmla="*/ 194949 w 5200073"/>
              <a:gd name="connsiteY5" fmla="*/ 3199038 h 3199038"/>
              <a:gd name="connsiteX6" fmla="*/ 0 w 5200073"/>
              <a:gd name="connsiteY6" fmla="*/ 3004089 h 3199038"/>
              <a:gd name="connsiteX7" fmla="*/ 0 w 5200073"/>
              <a:gd name="connsiteY7" fmla="*/ 194949 h 3199038"/>
              <a:gd name="connsiteX8" fmla="*/ 194949 w 5200073"/>
              <a:gd name="connsiteY8" fmla="*/ 0 h 319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200073" h="3199038">
                <a:moveTo>
                  <a:pt x="194949" y="0"/>
                </a:moveTo>
                <a:lnTo>
                  <a:pt x="5005124" y="0"/>
                </a:lnTo>
                <a:cubicBezTo>
                  <a:pt x="5112791" y="0"/>
                  <a:pt x="5200073" y="87282"/>
                  <a:pt x="5200073" y="194949"/>
                </a:cubicBezTo>
                <a:lnTo>
                  <a:pt x="5200073" y="3004089"/>
                </a:lnTo>
                <a:cubicBezTo>
                  <a:pt x="5200073" y="3111756"/>
                  <a:pt x="5112791" y="3199038"/>
                  <a:pt x="5005124" y="3199038"/>
                </a:cubicBezTo>
                <a:lnTo>
                  <a:pt x="194949" y="3199038"/>
                </a:lnTo>
                <a:cubicBezTo>
                  <a:pt x="87282" y="3199038"/>
                  <a:pt x="0" y="3111756"/>
                  <a:pt x="0" y="3004089"/>
                </a:cubicBezTo>
                <a:lnTo>
                  <a:pt x="0" y="194949"/>
                </a:lnTo>
                <a:cubicBezTo>
                  <a:pt x="0" y="87282"/>
                  <a:pt x="87282" y="0"/>
                  <a:pt x="194949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62114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6BF91F7-C2FE-D72C-DA06-729D63D6DB5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28699" y="2314574"/>
            <a:ext cx="2944742" cy="3334951"/>
          </a:xfrm>
          <a:custGeom>
            <a:avLst/>
            <a:gdLst>
              <a:gd name="connsiteX0" fmla="*/ 197504 w 2944742"/>
              <a:gd name="connsiteY0" fmla="*/ 0 h 3334951"/>
              <a:gd name="connsiteX1" fmla="*/ 2747238 w 2944742"/>
              <a:gd name="connsiteY1" fmla="*/ 0 h 3334951"/>
              <a:gd name="connsiteX2" fmla="*/ 2944742 w 2944742"/>
              <a:gd name="connsiteY2" fmla="*/ 197504 h 3334951"/>
              <a:gd name="connsiteX3" fmla="*/ 2944742 w 2944742"/>
              <a:gd name="connsiteY3" fmla="*/ 3137447 h 3334951"/>
              <a:gd name="connsiteX4" fmla="*/ 2747238 w 2944742"/>
              <a:gd name="connsiteY4" fmla="*/ 3334951 h 3334951"/>
              <a:gd name="connsiteX5" fmla="*/ 197504 w 2944742"/>
              <a:gd name="connsiteY5" fmla="*/ 3334951 h 3334951"/>
              <a:gd name="connsiteX6" fmla="*/ 0 w 2944742"/>
              <a:gd name="connsiteY6" fmla="*/ 3137447 h 3334951"/>
              <a:gd name="connsiteX7" fmla="*/ 0 w 2944742"/>
              <a:gd name="connsiteY7" fmla="*/ 197504 h 3334951"/>
              <a:gd name="connsiteX8" fmla="*/ 197504 w 2944742"/>
              <a:gd name="connsiteY8" fmla="*/ 0 h 3334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44742" h="3334951">
                <a:moveTo>
                  <a:pt x="197504" y="0"/>
                </a:moveTo>
                <a:lnTo>
                  <a:pt x="2747238" y="0"/>
                </a:lnTo>
                <a:cubicBezTo>
                  <a:pt x="2856316" y="0"/>
                  <a:pt x="2944742" y="88426"/>
                  <a:pt x="2944742" y="197504"/>
                </a:cubicBezTo>
                <a:lnTo>
                  <a:pt x="2944742" y="3137447"/>
                </a:lnTo>
                <a:cubicBezTo>
                  <a:pt x="2944742" y="3246525"/>
                  <a:pt x="2856316" y="3334951"/>
                  <a:pt x="2747238" y="3334951"/>
                </a:cubicBezTo>
                <a:lnTo>
                  <a:pt x="197504" y="3334951"/>
                </a:lnTo>
                <a:cubicBezTo>
                  <a:pt x="88426" y="3334951"/>
                  <a:pt x="0" y="3246525"/>
                  <a:pt x="0" y="3137447"/>
                </a:cubicBezTo>
                <a:lnTo>
                  <a:pt x="0" y="197504"/>
                </a:lnTo>
                <a:cubicBezTo>
                  <a:pt x="0" y="88426"/>
                  <a:pt x="88426" y="0"/>
                  <a:pt x="197504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2242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F857905-9625-62F0-4B4B-208C6DC280B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962024"/>
            <a:ext cx="6143625" cy="2266954"/>
          </a:xfrm>
          <a:custGeom>
            <a:avLst/>
            <a:gdLst>
              <a:gd name="connsiteX0" fmla="*/ 0 w 6143625"/>
              <a:gd name="connsiteY0" fmla="*/ 0 h 2266954"/>
              <a:gd name="connsiteX1" fmla="*/ 5010148 w 6143625"/>
              <a:gd name="connsiteY1" fmla="*/ 0 h 2266954"/>
              <a:gd name="connsiteX2" fmla="*/ 6143625 w 6143625"/>
              <a:gd name="connsiteY2" fmla="*/ 1133477 h 2266954"/>
              <a:gd name="connsiteX3" fmla="*/ 5010148 w 6143625"/>
              <a:gd name="connsiteY3" fmla="*/ 2266954 h 2266954"/>
              <a:gd name="connsiteX4" fmla="*/ 0 w 6143625"/>
              <a:gd name="connsiteY4" fmla="*/ 2266953 h 22669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43625" h="2266954">
                <a:moveTo>
                  <a:pt x="0" y="0"/>
                </a:moveTo>
                <a:lnTo>
                  <a:pt x="5010148" y="0"/>
                </a:lnTo>
                <a:cubicBezTo>
                  <a:pt x="5636150" y="0"/>
                  <a:pt x="6143625" y="507475"/>
                  <a:pt x="6143625" y="1133477"/>
                </a:cubicBezTo>
                <a:cubicBezTo>
                  <a:pt x="6143625" y="1759479"/>
                  <a:pt x="5636150" y="2266954"/>
                  <a:pt x="5010148" y="2266954"/>
                </a:cubicBezTo>
                <a:cubicBezTo>
                  <a:pt x="3340099" y="2266954"/>
                  <a:pt x="1670049" y="2266953"/>
                  <a:pt x="0" y="2266953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30964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73B8B902-90F2-F92C-5843-948213B908C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08326" y="2228850"/>
            <a:ext cx="2339352" cy="2947094"/>
          </a:xfrm>
          <a:custGeom>
            <a:avLst/>
            <a:gdLst>
              <a:gd name="connsiteX0" fmla="*/ 260417 w 2339352"/>
              <a:gd name="connsiteY0" fmla="*/ 0 h 2947094"/>
              <a:gd name="connsiteX1" fmla="*/ 2078935 w 2339352"/>
              <a:gd name="connsiteY1" fmla="*/ 0 h 2947094"/>
              <a:gd name="connsiteX2" fmla="*/ 2339352 w 2339352"/>
              <a:gd name="connsiteY2" fmla="*/ 260417 h 2947094"/>
              <a:gd name="connsiteX3" fmla="*/ 2339352 w 2339352"/>
              <a:gd name="connsiteY3" fmla="*/ 2686677 h 2947094"/>
              <a:gd name="connsiteX4" fmla="*/ 2078935 w 2339352"/>
              <a:gd name="connsiteY4" fmla="*/ 2947094 h 2947094"/>
              <a:gd name="connsiteX5" fmla="*/ 260417 w 2339352"/>
              <a:gd name="connsiteY5" fmla="*/ 2947094 h 2947094"/>
              <a:gd name="connsiteX6" fmla="*/ 0 w 2339352"/>
              <a:gd name="connsiteY6" fmla="*/ 2686677 h 2947094"/>
              <a:gd name="connsiteX7" fmla="*/ 0 w 2339352"/>
              <a:gd name="connsiteY7" fmla="*/ 260417 h 2947094"/>
              <a:gd name="connsiteX8" fmla="*/ 260417 w 2339352"/>
              <a:gd name="connsiteY8" fmla="*/ 0 h 2947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39352" h="2947094">
                <a:moveTo>
                  <a:pt x="260417" y="0"/>
                </a:moveTo>
                <a:lnTo>
                  <a:pt x="2078935" y="0"/>
                </a:lnTo>
                <a:cubicBezTo>
                  <a:pt x="2222759" y="0"/>
                  <a:pt x="2339352" y="116593"/>
                  <a:pt x="2339352" y="260417"/>
                </a:cubicBezTo>
                <a:lnTo>
                  <a:pt x="2339352" y="2686677"/>
                </a:lnTo>
                <a:cubicBezTo>
                  <a:pt x="2339352" y="2830501"/>
                  <a:pt x="2222759" y="2947094"/>
                  <a:pt x="2078935" y="2947094"/>
                </a:cubicBezTo>
                <a:lnTo>
                  <a:pt x="260417" y="2947094"/>
                </a:lnTo>
                <a:cubicBezTo>
                  <a:pt x="116593" y="2947094"/>
                  <a:pt x="0" y="2830501"/>
                  <a:pt x="0" y="2686677"/>
                </a:cubicBezTo>
                <a:lnTo>
                  <a:pt x="0" y="260417"/>
                </a:lnTo>
                <a:cubicBezTo>
                  <a:pt x="0" y="116593"/>
                  <a:pt x="116593" y="0"/>
                  <a:pt x="260417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ACDE38D4-D1C0-92DC-D232-DADA7EE3AB3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249990" y="1219200"/>
            <a:ext cx="2973512" cy="3922319"/>
          </a:xfrm>
          <a:custGeom>
            <a:avLst/>
            <a:gdLst>
              <a:gd name="connsiteX0" fmla="*/ 285992 w 2973512"/>
              <a:gd name="connsiteY0" fmla="*/ 0 h 3922319"/>
              <a:gd name="connsiteX1" fmla="*/ 2687520 w 2973512"/>
              <a:gd name="connsiteY1" fmla="*/ 0 h 3922319"/>
              <a:gd name="connsiteX2" fmla="*/ 2973512 w 2973512"/>
              <a:gd name="connsiteY2" fmla="*/ 285992 h 3922319"/>
              <a:gd name="connsiteX3" fmla="*/ 2973512 w 2973512"/>
              <a:gd name="connsiteY3" fmla="*/ 3636327 h 3922319"/>
              <a:gd name="connsiteX4" fmla="*/ 2687520 w 2973512"/>
              <a:gd name="connsiteY4" fmla="*/ 3922319 h 3922319"/>
              <a:gd name="connsiteX5" fmla="*/ 285992 w 2973512"/>
              <a:gd name="connsiteY5" fmla="*/ 3922319 h 3922319"/>
              <a:gd name="connsiteX6" fmla="*/ 0 w 2973512"/>
              <a:gd name="connsiteY6" fmla="*/ 3636327 h 3922319"/>
              <a:gd name="connsiteX7" fmla="*/ 0 w 2973512"/>
              <a:gd name="connsiteY7" fmla="*/ 285992 h 3922319"/>
              <a:gd name="connsiteX8" fmla="*/ 285992 w 2973512"/>
              <a:gd name="connsiteY8" fmla="*/ 0 h 3922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73512" h="3922319">
                <a:moveTo>
                  <a:pt x="285992" y="0"/>
                </a:moveTo>
                <a:lnTo>
                  <a:pt x="2687520" y="0"/>
                </a:lnTo>
                <a:cubicBezTo>
                  <a:pt x="2845469" y="0"/>
                  <a:pt x="2973512" y="128043"/>
                  <a:pt x="2973512" y="285992"/>
                </a:cubicBezTo>
                <a:lnTo>
                  <a:pt x="2973512" y="3636327"/>
                </a:lnTo>
                <a:cubicBezTo>
                  <a:pt x="2973512" y="3794276"/>
                  <a:pt x="2845469" y="3922319"/>
                  <a:pt x="2687520" y="3922319"/>
                </a:cubicBezTo>
                <a:lnTo>
                  <a:pt x="285992" y="3922319"/>
                </a:lnTo>
                <a:cubicBezTo>
                  <a:pt x="128043" y="3922319"/>
                  <a:pt x="0" y="3794276"/>
                  <a:pt x="0" y="3636327"/>
                </a:cubicBezTo>
                <a:lnTo>
                  <a:pt x="0" y="285992"/>
                </a:lnTo>
                <a:cubicBezTo>
                  <a:pt x="0" y="128043"/>
                  <a:pt x="128043" y="0"/>
                  <a:pt x="285992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D402B6D2-9A00-0ACF-9E1B-4FEF420228E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25814" y="2228850"/>
            <a:ext cx="2339352" cy="2947094"/>
          </a:xfrm>
          <a:custGeom>
            <a:avLst/>
            <a:gdLst>
              <a:gd name="connsiteX0" fmla="*/ 260417 w 2339352"/>
              <a:gd name="connsiteY0" fmla="*/ 0 h 2947094"/>
              <a:gd name="connsiteX1" fmla="*/ 2078935 w 2339352"/>
              <a:gd name="connsiteY1" fmla="*/ 0 h 2947094"/>
              <a:gd name="connsiteX2" fmla="*/ 2339352 w 2339352"/>
              <a:gd name="connsiteY2" fmla="*/ 260417 h 2947094"/>
              <a:gd name="connsiteX3" fmla="*/ 2339352 w 2339352"/>
              <a:gd name="connsiteY3" fmla="*/ 2686677 h 2947094"/>
              <a:gd name="connsiteX4" fmla="*/ 2078935 w 2339352"/>
              <a:gd name="connsiteY4" fmla="*/ 2947094 h 2947094"/>
              <a:gd name="connsiteX5" fmla="*/ 260417 w 2339352"/>
              <a:gd name="connsiteY5" fmla="*/ 2947094 h 2947094"/>
              <a:gd name="connsiteX6" fmla="*/ 0 w 2339352"/>
              <a:gd name="connsiteY6" fmla="*/ 2686677 h 2947094"/>
              <a:gd name="connsiteX7" fmla="*/ 0 w 2339352"/>
              <a:gd name="connsiteY7" fmla="*/ 260417 h 2947094"/>
              <a:gd name="connsiteX8" fmla="*/ 260417 w 2339352"/>
              <a:gd name="connsiteY8" fmla="*/ 0 h 2947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39352" h="2947094">
                <a:moveTo>
                  <a:pt x="260417" y="0"/>
                </a:moveTo>
                <a:lnTo>
                  <a:pt x="2078935" y="0"/>
                </a:lnTo>
                <a:cubicBezTo>
                  <a:pt x="2222759" y="0"/>
                  <a:pt x="2339352" y="116593"/>
                  <a:pt x="2339352" y="260417"/>
                </a:cubicBezTo>
                <a:lnTo>
                  <a:pt x="2339352" y="2686677"/>
                </a:lnTo>
                <a:cubicBezTo>
                  <a:pt x="2339352" y="2830501"/>
                  <a:pt x="2222759" y="2947094"/>
                  <a:pt x="2078935" y="2947094"/>
                </a:cubicBezTo>
                <a:lnTo>
                  <a:pt x="260417" y="2947094"/>
                </a:lnTo>
                <a:cubicBezTo>
                  <a:pt x="116593" y="2947094"/>
                  <a:pt x="0" y="2830501"/>
                  <a:pt x="0" y="2686677"/>
                </a:cubicBezTo>
                <a:lnTo>
                  <a:pt x="0" y="260417"/>
                </a:lnTo>
                <a:cubicBezTo>
                  <a:pt x="0" y="116593"/>
                  <a:pt x="116593" y="0"/>
                  <a:pt x="260417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5843F7BF-5918-5BE5-A82C-001B73A706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344323" y="2228850"/>
            <a:ext cx="2339352" cy="2947094"/>
          </a:xfrm>
          <a:custGeom>
            <a:avLst/>
            <a:gdLst>
              <a:gd name="connsiteX0" fmla="*/ 260417 w 2339352"/>
              <a:gd name="connsiteY0" fmla="*/ 0 h 2947094"/>
              <a:gd name="connsiteX1" fmla="*/ 2078935 w 2339352"/>
              <a:gd name="connsiteY1" fmla="*/ 0 h 2947094"/>
              <a:gd name="connsiteX2" fmla="*/ 2339352 w 2339352"/>
              <a:gd name="connsiteY2" fmla="*/ 260417 h 2947094"/>
              <a:gd name="connsiteX3" fmla="*/ 2339352 w 2339352"/>
              <a:gd name="connsiteY3" fmla="*/ 2686677 h 2947094"/>
              <a:gd name="connsiteX4" fmla="*/ 2078935 w 2339352"/>
              <a:gd name="connsiteY4" fmla="*/ 2947094 h 2947094"/>
              <a:gd name="connsiteX5" fmla="*/ 260417 w 2339352"/>
              <a:gd name="connsiteY5" fmla="*/ 2947094 h 2947094"/>
              <a:gd name="connsiteX6" fmla="*/ 0 w 2339352"/>
              <a:gd name="connsiteY6" fmla="*/ 2686677 h 2947094"/>
              <a:gd name="connsiteX7" fmla="*/ 0 w 2339352"/>
              <a:gd name="connsiteY7" fmla="*/ 260417 h 2947094"/>
              <a:gd name="connsiteX8" fmla="*/ 260417 w 2339352"/>
              <a:gd name="connsiteY8" fmla="*/ 0 h 2947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39352" h="2947094">
                <a:moveTo>
                  <a:pt x="260417" y="0"/>
                </a:moveTo>
                <a:lnTo>
                  <a:pt x="2078935" y="0"/>
                </a:lnTo>
                <a:cubicBezTo>
                  <a:pt x="2222759" y="0"/>
                  <a:pt x="2339352" y="116593"/>
                  <a:pt x="2339352" y="260417"/>
                </a:cubicBezTo>
                <a:lnTo>
                  <a:pt x="2339352" y="2686677"/>
                </a:lnTo>
                <a:cubicBezTo>
                  <a:pt x="2339352" y="2830501"/>
                  <a:pt x="2222759" y="2947094"/>
                  <a:pt x="2078935" y="2947094"/>
                </a:cubicBezTo>
                <a:lnTo>
                  <a:pt x="260417" y="2947094"/>
                </a:lnTo>
                <a:cubicBezTo>
                  <a:pt x="116593" y="2947094"/>
                  <a:pt x="0" y="2830501"/>
                  <a:pt x="0" y="2686677"/>
                </a:cubicBezTo>
                <a:lnTo>
                  <a:pt x="0" y="260417"/>
                </a:lnTo>
                <a:cubicBezTo>
                  <a:pt x="0" y="116593"/>
                  <a:pt x="116593" y="0"/>
                  <a:pt x="260417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7837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BBD1D09-5D84-F612-EB99-DE8FC92CA18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760167" y="1485900"/>
            <a:ext cx="4796248" cy="2944561"/>
          </a:xfrm>
          <a:custGeom>
            <a:avLst/>
            <a:gdLst>
              <a:gd name="connsiteX0" fmla="*/ 219075 w 4796248"/>
              <a:gd name="connsiteY0" fmla="*/ 0 h 2944561"/>
              <a:gd name="connsiteX1" fmla="*/ 4577173 w 4796248"/>
              <a:gd name="connsiteY1" fmla="*/ 0 h 2944561"/>
              <a:gd name="connsiteX2" fmla="*/ 4796248 w 4796248"/>
              <a:gd name="connsiteY2" fmla="*/ 219075 h 2944561"/>
              <a:gd name="connsiteX3" fmla="*/ 4796248 w 4796248"/>
              <a:gd name="connsiteY3" fmla="*/ 2725486 h 2944561"/>
              <a:gd name="connsiteX4" fmla="*/ 4577173 w 4796248"/>
              <a:gd name="connsiteY4" fmla="*/ 2944561 h 2944561"/>
              <a:gd name="connsiteX5" fmla="*/ 219075 w 4796248"/>
              <a:gd name="connsiteY5" fmla="*/ 2944561 h 2944561"/>
              <a:gd name="connsiteX6" fmla="*/ 0 w 4796248"/>
              <a:gd name="connsiteY6" fmla="*/ 2725486 h 2944561"/>
              <a:gd name="connsiteX7" fmla="*/ 0 w 4796248"/>
              <a:gd name="connsiteY7" fmla="*/ 219075 h 2944561"/>
              <a:gd name="connsiteX8" fmla="*/ 219075 w 4796248"/>
              <a:gd name="connsiteY8" fmla="*/ 0 h 294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796248" h="2944561">
                <a:moveTo>
                  <a:pt x="219075" y="0"/>
                </a:moveTo>
                <a:lnTo>
                  <a:pt x="4577173" y="0"/>
                </a:lnTo>
                <a:cubicBezTo>
                  <a:pt x="4698165" y="0"/>
                  <a:pt x="4796248" y="98083"/>
                  <a:pt x="4796248" y="219075"/>
                </a:cubicBezTo>
                <a:lnTo>
                  <a:pt x="4796248" y="2725486"/>
                </a:lnTo>
                <a:cubicBezTo>
                  <a:pt x="4796248" y="2846478"/>
                  <a:pt x="4698165" y="2944561"/>
                  <a:pt x="4577173" y="2944561"/>
                </a:cubicBezTo>
                <a:lnTo>
                  <a:pt x="219075" y="2944561"/>
                </a:lnTo>
                <a:cubicBezTo>
                  <a:pt x="98083" y="2944561"/>
                  <a:pt x="0" y="2846478"/>
                  <a:pt x="0" y="2725486"/>
                </a:cubicBezTo>
                <a:lnTo>
                  <a:pt x="0" y="219075"/>
                </a:lnTo>
                <a:cubicBezTo>
                  <a:pt x="0" y="98083"/>
                  <a:pt x="98083" y="0"/>
                  <a:pt x="219075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756929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8FF2CBD-977C-FCDB-42A7-62CA7373004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175055" y="971551"/>
            <a:ext cx="3005137" cy="4724400"/>
          </a:xfrm>
          <a:custGeom>
            <a:avLst/>
            <a:gdLst>
              <a:gd name="connsiteX0" fmla="*/ 183674 w 3005137"/>
              <a:gd name="connsiteY0" fmla="*/ 0 h 4724400"/>
              <a:gd name="connsiteX1" fmla="*/ 2821463 w 3005137"/>
              <a:gd name="connsiteY1" fmla="*/ 0 h 4724400"/>
              <a:gd name="connsiteX2" fmla="*/ 3005137 w 3005137"/>
              <a:gd name="connsiteY2" fmla="*/ 183674 h 4724400"/>
              <a:gd name="connsiteX3" fmla="*/ 3005137 w 3005137"/>
              <a:gd name="connsiteY3" fmla="*/ 4540726 h 4724400"/>
              <a:gd name="connsiteX4" fmla="*/ 2821463 w 3005137"/>
              <a:gd name="connsiteY4" fmla="*/ 4724400 h 4724400"/>
              <a:gd name="connsiteX5" fmla="*/ 183674 w 3005137"/>
              <a:gd name="connsiteY5" fmla="*/ 4724400 h 4724400"/>
              <a:gd name="connsiteX6" fmla="*/ 0 w 3005137"/>
              <a:gd name="connsiteY6" fmla="*/ 4540726 h 4724400"/>
              <a:gd name="connsiteX7" fmla="*/ 0 w 3005137"/>
              <a:gd name="connsiteY7" fmla="*/ 183674 h 4724400"/>
              <a:gd name="connsiteX8" fmla="*/ 183674 w 3005137"/>
              <a:gd name="connsiteY8" fmla="*/ 0 h 472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05137" h="4724400">
                <a:moveTo>
                  <a:pt x="183674" y="0"/>
                </a:moveTo>
                <a:lnTo>
                  <a:pt x="2821463" y="0"/>
                </a:lnTo>
                <a:cubicBezTo>
                  <a:pt x="2922903" y="0"/>
                  <a:pt x="3005137" y="82234"/>
                  <a:pt x="3005137" y="183674"/>
                </a:cubicBezTo>
                <a:lnTo>
                  <a:pt x="3005137" y="4540726"/>
                </a:lnTo>
                <a:cubicBezTo>
                  <a:pt x="3005137" y="4642166"/>
                  <a:pt x="2922903" y="4724400"/>
                  <a:pt x="2821463" y="4724400"/>
                </a:cubicBezTo>
                <a:lnTo>
                  <a:pt x="183674" y="4724400"/>
                </a:lnTo>
                <a:cubicBezTo>
                  <a:pt x="82234" y="4724400"/>
                  <a:pt x="0" y="4642166"/>
                  <a:pt x="0" y="4540726"/>
                </a:cubicBezTo>
                <a:lnTo>
                  <a:pt x="0" y="183674"/>
                </a:lnTo>
                <a:cubicBezTo>
                  <a:pt x="0" y="82234"/>
                  <a:pt x="82234" y="0"/>
                  <a:pt x="183674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0113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6B34A853-1FD8-C6C8-42EB-F376BA56A2A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734051" y="3428999"/>
            <a:ext cx="5390618" cy="2228851"/>
          </a:xfrm>
          <a:custGeom>
            <a:avLst/>
            <a:gdLst>
              <a:gd name="connsiteX0" fmla="*/ 295278 w 5390618"/>
              <a:gd name="connsiteY0" fmla="*/ 0 h 2228851"/>
              <a:gd name="connsiteX1" fmla="*/ 5095340 w 5390618"/>
              <a:gd name="connsiteY1" fmla="*/ 0 h 2228851"/>
              <a:gd name="connsiteX2" fmla="*/ 5390618 w 5390618"/>
              <a:gd name="connsiteY2" fmla="*/ 295278 h 2228851"/>
              <a:gd name="connsiteX3" fmla="*/ 5390618 w 5390618"/>
              <a:gd name="connsiteY3" fmla="*/ 1933573 h 2228851"/>
              <a:gd name="connsiteX4" fmla="*/ 5095340 w 5390618"/>
              <a:gd name="connsiteY4" fmla="*/ 2228851 h 2228851"/>
              <a:gd name="connsiteX5" fmla="*/ 295278 w 5390618"/>
              <a:gd name="connsiteY5" fmla="*/ 2228851 h 2228851"/>
              <a:gd name="connsiteX6" fmla="*/ 0 w 5390618"/>
              <a:gd name="connsiteY6" fmla="*/ 1933573 h 2228851"/>
              <a:gd name="connsiteX7" fmla="*/ 0 w 5390618"/>
              <a:gd name="connsiteY7" fmla="*/ 295278 h 2228851"/>
              <a:gd name="connsiteX8" fmla="*/ 295278 w 5390618"/>
              <a:gd name="connsiteY8" fmla="*/ 0 h 2228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390618" h="2228851">
                <a:moveTo>
                  <a:pt x="295278" y="0"/>
                </a:moveTo>
                <a:lnTo>
                  <a:pt x="5095340" y="0"/>
                </a:lnTo>
                <a:cubicBezTo>
                  <a:pt x="5258418" y="0"/>
                  <a:pt x="5390618" y="132200"/>
                  <a:pt x="5390618" y="295278"/>
                </a:cubicBezTo>
                <a:lnTo>
                  <a:pt x="5390618" y="1933573"/>
                </a:lnTo>
                <a:cubicBezTo>
                  <a:pt x="5390618" y="2096651"/>
                  <a:pt x="5258418" y="2228851"/>
                  <a:pt x="5095340" y="2228851"/>
                </a:cubicBezTo>
                <a:lnTo>
                  <a:pt x="295278" y="2228851"/>
                </a:lnTo>
                <a:cubicBezTo>
                  <a:pt x="132200" y="2228851"/>
                  <a:pt x="0" y="2096651"/>
                  <a:pt x="0" y="1933573"/>
                </a:cubicBezTo>
                <a:lnTo>
                  <a:pt x="0" y="295278"/>
                </a:lnTo>
                <a:cubicBezTo>
                  <a:pt x="0" y="132200"/>
                  <a:pt x="132200" y="0"/>
                  <a:pt x="295278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89407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CEC7A2B-6879-5E9D-6902-7C2FEE5A3FD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86262" y="1228725"/>
            <a:ext cx="5805738" cy="4705352"/>
          </a:xfrm>
          <a:custGeom>
            <a:avLst/>
            <a:gdLst>
              <a:gd name="connsiteX0" fmla="*/ 403249 w 5805738"/>
              <a:gd name="connsiteY0" fmla="*/ 0 h 4705352"/>
              <a:gd name="connsiteX1" fmla="*/ 5805738 w 5805738"/>
              <a:gd name="connsiteY1" fmla="*/ 0 h 4705352"/>
              <a:gd name="connsiteX2" fmla="*/ 5805738 w 5805738"/>
              <a:gd name="connsiteY2" fmla="*/ 4705352 h 4705352"/>
              <a:gd name="connsiteX3" fmla="*/ 403249 w 5805738"/>
              <a:gd name="connsiteY3" fmla="*/ 4705352 h 4705352"/>
              <a:gd name="connsiteX4" fmla="*/ 0 w 5805738"/>
              <a:gd name="connsiteY4" fmla="*/ 4302103 h 4705352"/>
              <a:gd name="connsiteX5" fmla="*/ 0 w 5805738"/>
              <a:gd name="connsiteY5" fmla="*/ 403249 h 4705352"/>
              <a:gd name="connsiteX6" fmla="*/ 403249 w 5805738"/>
              <a:gd name="connsiteY6" fmla="*/ 0 h 4705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805738" h="4705352">
                <a:moveTo>
                  <a:pt x="403249" y="0"/>
                </a:moveTo>
                <a:lnTo>
                  <a:pt x="5805738" y="0"/>
                </a:lnTo>
                <a:lnTo>
                  <a:pt x="5805738" y="4705352"/>
                </a:lnTo>
                <a:lnTo>
                  <a:pt x="403249" y="4705352"/>
                </a:lnTo>
                <a:cubicBezTo>
                  <a:pt x="180541" y="4705352"/>
                  <a:pt x="0" y="4524811"/>
                  <a:pt x="0" y="4302103"/>
                </a:cubicBezTo>
                <a:lnTo>
                  <a:pt x="0" y="403249"/>
                </a:lnTo>
                <a:cubicBezTo>
                  <a:pt x="0" y="180541"/>
                  <a:pt x="180541" y="0"/>
                  <a:pt x="403249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3682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4F6777F9-78DE-D1E0-8B3A-29290940A39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81076" y="2902294"/>
            <a:ext cx="4752974" cy="3088881"/>
          </a:xfrm>
          <a:custGeom>
            <a:avLst/>
            <a:gdLst>
              <a:gd name="connsiteX0" fmla="*/ 333846 w 4752974"/>
              <a:gd name="connsiteY0" fmla="*/ 0 h 3088881"/>
              <a:gd name="connsiteX1" fmla="*/ 4419128 w 4752974"/>
              <a:gd name="connsiteY1" fmla="*/ 0 h 3088881"/>
              <a:gd name="connsiteX2" fmla="*/ 4752974 w 4752974"/>
              <a:gd name="connsiteY2" fmla="*/ 333846 h 3088881"/>
              <a:gd name="connsiteX3" fmla="*/ 4752974 w 4752974"/>
              <a:gd name="connsiteY3" fmla="*/ 2755035 h 3088881"/>
              <a:gd name="connsiteX4" fmla="*/ 4419128 w 4752974"/>
              <a:gd name="connsiteY4" fmla="*/ 3088881 h 3088881"/>
              <a:gd name="connsiteX5" fmla="*/ 333846 w 4752974"/>
              <a:gd name="connsiteY5" fmla="*/ 3088881 h 3088881"/>
              <a:gd name="connsiteX6" fmla="*/ 0 w 4752974"/>
              <a:gd name="connsiteY6" fmla="*/ 2755035 h 3088881"/>
              <a:gd name="connsiteX7" fmla="*/ 0 w 4752974"/>
              <a:gd name="connsiteY7" fmla="*/ 333846 h 3088881"/>
              <a:gd name="connsiteX8" fmla="*/ 333846 w 4752974"/>
              <a:gd name="connsiteY8" fmla="*/ 0 h 3088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752974" h="3088881">
                <a:moveTo>
                  <a:pt x="333846" y="0"/>
                </a:moveTo>
                <a:lnTo>
                  <a:pt x="4419128" y="0"/>
                </a:lnTo>
                <a:cubicBezTo>
                  <a:pt x="4603506" y="0"/>
                  <a:pt x="4752974" y="149468"/>
                  <a:pt x="4752974" y="333846"/>
                </a:cubicBezTo>
                <a:lnTo>
                  <a:pt x="4752974" y="2755035"/>
                </a:lnTo>
                <a:cubicBezTo>
                  <a:pt x="4752974" y="2939413"/>
                  <a:pt x="4603506" y="3088881"/>
                  <a:pt x="4419128" y="3088881"/>
                </a:cubicBezTo>
                <a:lnTo>
                  <a:pt x="333846" y="3088881"/>
                </a:lnTo>
                <a:cubicBezTo>
                  <a:pt x="149468" y="3088881"/>
                  <a:pt x="0" y="2939413"/>
                  <a:pt x="0" y="2755035"/>
                </a:cubicBezTo>
                <a:lnTo>
                  <a:pt x="0" y="333846"/>
                </a:lnTo>
                <a:cubicBezTo>
                  <a:pt x="0" y="149468"/>
                  <a:pt x="149468" y="0"/>
                  <a:pt x="333846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5766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1FCB6A3-2820-965C-12A9-4A7EF2504A53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6BDF74D-705F-F6E8-2EBD-EF009FB8B2FB}"/>
              </a:ext>
            </a:extLst>
          </p:cNvPr>
          <p:cNvSpPr/>
          <p:nvPr userDrawn="1"/>
        </p:nvSpPr>
        <p:spPr>
          <a:xfrm>
            <a:off x="0" y="0"/>
            <a:ext cx="1219200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20000"/>
                </a:schemeClr>
              </a:gs>
              <a:gs pos="100000">
                <a:schemeClr val="accent4">
                  <a:alpha val="10000"/>
                </a:schemeClr>
              </a:gs>
              <a:gs pos="50000">
                <a:schemeClr val="accent2">
                  <a:alpha val="10000"/>
                  <a:lumMod val="50000"/>
                  <a:lumOff val="5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3078BF3-46F4-525F-E2D5-1A485E8989B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1151717"/>
            <a:ext cx="5357090" cy="4779819"/>
          </a:xfrm>
          <a:custGeom>
            <a:avLst/>
            <a:gdLst>
              <a:gd name="connsiteX0" fmla="*/ 0 w 5357090"/>
              <a:gd name="connsiteY0" fmla="*/ 0 h 4779819"/>
              <a:gd name="connsiteX1" fmla="*/ 4950088 w 5357090"/>
              <a:gd name="connsiteY1" fmla="*/ 0 h 4779819"/>
              <a:gd name="connsiteX2" fmla="*/ 5357090 w 5357090"/>
              <a:gd name="connsiteY2" fmla="*/ 407002 h 4779819"/>
              <a:gd name="connsiteX3" fmla="*/ 5357090 w 5357090"/>
              <a:gd name="connsiteY3" fmla="*/ 4372817 h 4779819"/>
              <a:gd name="connsiteX4" fmla="*/ 4950088 w 5357090"/>
              <a:gd name="connsiteY4" fmla="*/ 4779819 h 4779819"/>
              <a:gd name="connsiteX5" fmla="*/ 0 w 5357090"/>
              <a:gd name="connsiteY5" fmla="*/ 4779819 h 4779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7090" h="4779819">
                <a:moveTo>
                  <a:pt x="0" y="0"/>
                </a:moveTo>
                <a:lnTo>
                  <a:pt x="4950088" y="0"/>
                </a:lnTo>
                <a:cubicBezTo>
                  <a:pt x="5174869" y="0"/>
                  <a:pt x="5357090" y="182221"/>
                  <a:pt x="5357090" y="407002"/>
                </a:cubicBezTo>
                <a:lnTo>
                  <a:pt x="5357090" y="4372817"/>
                </a:lnTo>
                <a:cubicBezTo>
                  <a:pt x="5357090" y="4597598"/>
                  <a:pt x="5174869" y="4779819"/>
                  <a:pt x="4950088" y="4779819"/>
                </a:cubicBezTo>
                <a:lnTo>
                  <a:pt x="0" y="4779819"/>
                </a:ln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56088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898A995-F447-6913-C86A-184BFF72557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" y="2894026"/>
            <a:ext cx="3390899" cy="2830502"/>
          </a:xfrm>
          <a:custGeom>
            <a:avLst/>
            <a:gdLst>
              <a:gd name="connsiteX0" fmla="*/ 0 w 3390899"/>
              <a:gd name="connsiteY0" fmla="*/ 0 h 2830502"/>
              <a:gd name="connsiteX1" fmla="*/ 3042974 w 3390899"/>
              <a:gd name="connsiteY1" fmla="*/ 0 h 2830502"/>
              <a:gd name="connsiteX2" fmla="*/ 3390899 w 3390899"/>
              <a:gd name="connsiteY2" fmla="*/ 347925 h 2830502"/>
              <a:gd name="connsiteX3" fmla="*/ 3390899 w 3390899"/>
              <a:gd name="connsiteY3" fmla="*/ 2482577 h 2830502"/>
              <a:gd name="connsiteX4" fmla="*/ 3042974 w 3390899"/>
              <a:gd name="connsiteY4" fmla="*/ 2830502 h 2830502"/>
              <a:gd name="connsiteX5" fmla="*/ 0 w 3390899"/>
              <a:gd name="connsiteY5" fmla="*/ 2830502 h 2830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90899" h="2830502">
                <a:moveTo>
                  <a:pt x="0" y="0"/>
                </a:moveTo>
                <a:lnTo>
                  <a:pt x="3042974" y="0"/>
                </a:lnTo>
                <a:cubicBezTo>
                  <a:pt x="3235128" y="0"/>
                  <a:pt x="3390899" y="155771"/>
                  <a:pt x="3390899" y="347925"/>
                </a:cubicBezTo>
                <a:lnTo>
                  <a:pt x="3390899" y="2482577"/>
                </a:lnTo>
                <a:cubicBezTo>
                  <a:pt x="3390899" y="2674731"/>
                  <a:pt x="3235128" y="2830502"/>
                  <a:pt x="3042974" y="2830502"/>
                </a:cubicBezTo>
                <a:lnTo>
                  <a:pt x="0" y="2830502"/>
                </a:ln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B0B7C314-B905-0098-05DB-0CDE8E90F2F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657601" y="2962275"/>
            <a:ext cx="2933703" cy="2762251"/>
          </a:xfrm>
          <a:custGeom>
            <a:avLst/>
            <a:gdLst>
              <a:gd name="connsiteX0" fmla="*/ 298461 w 2933703"/>
              <a:gd name="connsiteY0" fmla="*/ 0 h 2762251"/>
              <a:gd name="connsiteX1" fmla="*/ 2635242 w 2933703"/>
              <a:gd name="connsiteY1" fmla="*/ 0 h 2762251"/>
              <a:gd name="connsiteX2" fmla="*/ 2933703 w 2933703"/>
              <a:gd name="connsiteY2" fmla="*/ 298461 h 2762251"/>
              <a:gd name="connsiteX3" fmla="*/ 2933703 w 2933703"/>
              <a:gd name="connsiteY3" fmla="*/ 2463790 h 2762251"/>
              <a:gd name="connsiteX4" fmla="*/ 2635242 w 2933703"/>
              <a:gd name="connsiteY4" fmla="*/ 2762251 h 2762251"/>
              <a:gd name="connsiteX5" fmla="*/ 298461 w 2933703"/>
              <a:gd name="connsiteY5" fmla="*/ 2762251 h 2762251"/>
              <a:gd name="connsiteX6" fmla="*/ 0 w 2933703"/>
              <a:gd name="connsiteY6" fmla="*/ 2463790 h 2762251"/>
              <a:gd name="connsiteX7" fmla="*/ 0 w 2933703"/>
              <a:gd name="connsiteY7" fmla="*/ 298461 h 2762251"/>
              <a:gd name="connsiteX8" fmla="*/ 298461 w 2933703"/>
              <a:gd name="connsiteY8" fmla="*/ 0 h 2762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33703" h="2762251">
                <a:moveTo>
                  <a:pt x="298461" y="0"/>
                </a:moveTo>
                <a:lnTo>
                  <a:pt x="2635242" y="0"/>
                </a:lnTo>
                <a:cubicBezTo>
                  <a:pt x="2800077" y="0"/>
                  <a:pt x="2933703" y="133626"/>
                  <a:pt x="2933703" y="298461"/>
                </a:cubicBezTo>
                <a:lnTo>
                  <a:pt x="2933703" y="2463790"/>
                </a:lnTo>
                <a:cubicBezTo>
                  <a:pt x="2933703" y="2628625"/>
                  <a:pt x="2800077" y="2762251"/>
                  <a:pt x="2635242" y="2762251"/>
                </a:cubicBezTo>
                <a:lnTo>
                  <a:pt x="298461" y="2762251"/>
                </a:lnTo>
                <a:cubicBezTo>
                  <a:pt x="133626" y="2762251"/>
                  <a:pt x="0" y="2628625"/>
                  <a:pt x="0" y="2463790"/>
                </a:cubicBezTo>
                <a:lnTo>
                  <a:pt x="0" y="298461"/>
                </a:lnTo>
                <a:cubicBezTo>
                  <a:pt x="0" y="133626"/>
                  <a:pt x="133626" y="0"/>
                  <a:pt x="298461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60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D2EAA147-2BA4-9BA1-10E1-7C0F29F459B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05549" y="962025"/>
            <a:ext cx="5886451" cy="2187550"/>
          </a:xfrm>
          <a:custGeom>
            <a:avLst/>
            <a:gdLst>
              <a:gd name="connsiteX0" fmla="*/ 364599 w 5886451"/>
              <a:gd name="connsiteY0" fmla="*/ 0 h 2187550"/>
              <a:gd name="connsiteX1" fmla="*/ 5886451 w 5886451"/>
              <a:gd name="connsiteY1" fmla="*/ 0 h 2187550"/>
              <a:gd name="connsiteX2" fmla="*/ 5886451 w 5886451"/>
              <a:gd name="connsiteY2" fmla="*/ 2187550 h 2187550"/>
              <a:gd name="connsiteX3" fmla="*/ 364599 w 5886451"/>
              <a:gd name="connsiteY3" fmla="*/ 2187550 h 2187550"/>
              <a:gd name="connsiteX4" fmla="*/ 0 w 5886451"/>
              <a:gd name="connsiteY4" fmla="*/ 1822951 h 2187550"/>
              <a:gd name="connsiteX5" fmla="*/ 0 w 5886451"/>
              <a:gd name="connsiteY5" fmla="*/ 364599 h 2187550"/>
              <a:gd name="connsiteX6" fmla="*/ 364599 w 5886451"/>
              <a:gd name="connsiteY6" fmla="*/ 0 h 2187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886451" h="2187550">
                <a:moveTo>
                  <a:pt x="364599" y="0"/>
                </a:moveTo>
                <a:lnTo>
                  <a:pt x="5886451" y="0"/>
                </a:lnTo>
                <a:lnTo>
                  <a:pt x="5886451" y="2187550"/>
                </a:lnTo>
                <a:lnTo>
                  <a:pt x="364599" y="2187550"/>
                </a:lnTo>
                <a:cubicBezTo>
                  <a:pt x="163237" y="2187550"/>
                  <a:pt x="0" y="2024313"/>
                  <a:pt x="0" y="1822951"/>
                </a:cubicBezTo>
                <a:lnTo>
                  <a:pt x="0" y="364599"/>
                </a:lnTo>
                <a:cubicBezTo>
                  <a:pt x="0" y="163237"/>
                  <a:pt x="163237" y="0"/>
                  <a:pt x="364599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674150EF-06BC-E55A-F8F0-676BB796164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3708425"/>
            <a:ext cx="5886449" cy="2187550"/>
          </a:xfrm>
          <a:custGeom>
            <a:avLst/>
            <a:gdLst>
              <a:gd name="connsiteX0" fmla="*/ 0 w 5886449"/>
              <a:gd name="connsiteY0" fmla="*/ 0 h 2187550"/>
              <a:gd name="connsiteX1" fmla="*/ 5521850 w 5886449"/>
              <a:gd name="connsiteY1" fmla="*/ 0 h 2187550"/>
              <a:gd name="connsiteX2" fmla="*/ 5886449 w 5886449"/>
              <a:gd name="connsiteY2" fmla="*/ 364599 h 2187550"/>
              <a:gd name="connsiteX3" fmla="*/ 5886449 w 5886449"/>
              <a:gd name="connsiteY3" fmla="*/ 1822951 h 2187550"/>
              <a:gd name="connsiteX4" fmla="*/ 5521850 w 5886449"/>
              <a:gd name="connsiteY4" fmla="*/ 2187550 h 2187550"/>
              <a:gd name="connsiteX5" fmla="*/ 0 w 5886449"/>
              <a:gd name="connsiteY5" fmla="*/ 2187550 h 2187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886449" h="2187550">
                <a:moveTo>
                  <a:pt x="0" y="0"/>
                </a:moveTo>
                <a:lnTo>
                  <a:pt x="5521850" y="0"/>
                </a:lnTo>
                <a:cubicBezTo>
                  <a:pt x="5723212" y="0"/>
                  <a:pt x="5886449" y="163237"/>
                  <a:pt x="5886449" y="364599"/>
                </a:cubicBezTo>
                <a:lnTo>
                  <a:pt x="5886449" y="1822951"/>
                </a:lnTo>
                <a:cubicBezTo>
                  <a:pt x="5886449" y="2024313"/>
                  <a:pt x="5723212" y="2187550"/>
                  <a:pt x="5521850" y="2187550"/>
                </a:cubicBezTo>
                <a:lnTo>
                  <a:pt x="0" y="2187550"/>
                </a:ln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33892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67352F7F-866C-FD0C-D085-CF71F2BCF91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15063" y="876299"/>
            <a:ext cx="2533650" cy="2533650"/>
          </a:xfrm>
          <a:custGeom>
            <a:avLst/>
            <a:gdLst>
              <a:gd name="connsiteX0" fmla="*/ 422283 w 2533650"/>
              <a:gd name="connsiteY0" fmla="*/ 0 h 2533650"/>
              <a:gd name="connsiteX1" fmla="*/ 2111367 w 2533650"/>
              <a:gd name="connsiteY1" fmla="*/ 0 h 2533650"/>
              <a:gd name="connsiteX2" fmla="*/ 2533650 w 2533650"/>
              <a:gd name="connsiteY2" fmla="*/ 422283 h 2533650"/>
              <a:gd name="connsiteX3" fmla="*/ 2533650 w 2533650"/>
              <a:gd name="connsiteY3" fmla="*/ 2111367 h 2533650"/>
              <a:gd name="connsiteX4" fmla="*/ 2111367 w 2533650"/>
              <a:gd name="connsiteY4" fmla="*/ 2533650 h 2533650"/>
              <a:gd name="connsiteX5" fmla="*/ 422283 w 2533650"/>
              <a:gd name="connsiteY5" fmla="*/ 2533650 h 2533650"/>
              <a:gd name="connsiteX6" fmla="*/ 0 w 2533650"/>
              <a:gd name="connsiteY6" fmla="*/ 2111367 h 2533650"/>
              <a:gd name="connsiteX7" fmla="*/ 0 w 2533650"/>
              <a:gd name="connsiteY7" fmla="*/ 422283 h 2533650"/>
              <a:gd name="connsiteX8" fmla="*/ 422283 w 2533650"/>
              <a:gd name="connsiteY8" fmla="*/ 0 h 2533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33650" h="2533650">
                <a:moveTo>
                  <a:pt x="422283" y="0"/>
                </a:moveTo>
                <a:lnTo>
                  <a:pt x="2111367" y="0"/>
                </a:lnTo>
                <a:cubicBezTo>
                  <a:pt x="2344587" y="0"/>
                  <a:pt x="2533650" y="189063"/>
                  <a:pt x="2533650" y="422283"/>
                </a:cubicBezTo>
                <a:lnTo>
                  <a:pt x="2533650" y="2111367"/>
                </a:lnTo>
                <a:cubicBezTo>
                  <a:pt x="2533650" y="2344587"/>
                  <a:pt x="2344587" y="2533650"/>
                  <a:pt x="2111367" y="2533650"/>
                </a:cubicBezTo>
                <a:lnTo>
                  <a:pt x="422283" y="2533650"/>
                </a:lnTo>
                <a:cubicBezTo>
                  <a:pt x="189063" y="2533650"/>
                  <a:pt x="0" y="2344587"/>
                  <a:pt x="0" y="2111367"/>
                </a:cubicBezTo>
                <a:lnTo>
                  <a:pt x="0" y="422283"/>
                </a:lnTo>
                <a:cubicBezTo>
                  <a:pt x="0" y="189063"/>
                  <a:pt x="189063" y="0"/>
                  <a:pt x="422283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D22AFBC0-4538-EB65-43B4-40B75B6921F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943975" y="876299"/>
            <a:ext cx="2533650" cy="2533650"/>
          </a:xfrm>
          <a:custGeom>
            <a:avLst/>
            <a:gdLst>
              <a:gd name="connsiteX0" fmla="*/ 422283 w 2533650"/>
              <a:gd name="connsiteY0" fmla="*/ 0 h 2533650"/>
              <a:gd name="connsiteX1" fmla="*/ 2111367 w 2533650"/>
              <a:gd name="connsiteY1" fmla="*/ 0 h 2533650"/>
              <a:gd name="connsiteX2" fmla="*/ 2533650 w 2533650"/>
              <a:gd name="connsiteY2" fmla="*/ 422283 h 2533650"/>
              <a:gd name="connsiteX3" fmla="*/ 2533650 w 2533650"/>
              <a:gd name="connsiteY3" fmla="*/ 2111367 h 2533650"/>
              <a:gd name="connsiteX4" fmla="*/ 2111367 w 2533650"/>
              <a:gd name="connsiteY4" fmla="*/ 2533650 h 2533650"/>
              <a:gd name="connsiteX5" fmla="*/ 422283 w 2533650"/>
              <a:gd name="connsiteY5" fmla="*/ 2533650 h 2533650"/>
              <a:gd name="connsiteX6" fmla="*/ 0 w 2533650"/>
              <a:gd name="connsiteY6" fmla="*/ 2111367 h 2533650"/>
              <a:gd name="connsiteX7" fmla="*/ 0 w 2533650"/>
              <a:gd name="connsiteY7" fmla="*/ 422283 h 2533650"/>
              <a:gd name="connsiteX8" fmla="*/ 422283 w 2533650"/>
              <a:gd name="connsiteY8" fmla="*/ 0 h 2533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33650" h="2533650">
                <a:moveTo>
                  <a:pt x="422283" y="0"/>
                </a:moveTo>
                <a:lnTo>
                  <a:pt x="2111367" y="0"/>
                </a:lnTo>
                <a:cubicBezTo>
                  <a:pt x="2344587" y="0"/>
                  <a:pt x="2533650" y="189063"/>
                  <a:pt x="2533650" y="422283"/>
                </a:cubicBezTo>
                <a:lnTo>
                  <a:pt x="2533650" y="2111367"/>
                </a:lnTo>
                <a:cubicBezTo>
                  <a:pt x="2533650" y="2344587"/>
                  <a:pt x="2344587" y="2533650"/>
                  <a:pt x="2111367" y="2533650"/>
                </a:cubicBezTo>
                <a:lnTo>
                  <a:pt x="422283" y="2533650"/>
                </a:lnTo>
                <a:cubicBezTo>
                  <a:pt x="189063" y="2533650"/>
                  <a:pt x="0" y="2344587"/>
                  <a:pt x="0" y="2111367"/>
                </a:cubicBezTo>
                <a:lnTo>
                  <a:pt x="0" y="422283"/>
                </a:lnTo>
                <a:cubicBezTo>
                  <a:pt x="0" y="189063"/>
                  <a:pt x="189063" y="0"/>
                  <a:pt x="422283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E251F2DC-8057-E5E0-1B63-AF257122BC9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215063" y="3552824"/>
            <a:ext cx="2533650" cy="2533650"/>
          </a:xfrm>
          <a:custGeom>
            <a:avLst/>
            <a:gdLst>
              <a:gd name="connsiteX0" fmla="*/ 422283 w 2533650"/>
              <a:gd name="connsiteY0" fmla="*/ 0 h 2533650"/>
              <a:gd name="connsiteX1" fmla="*/ 2111367 w 2533650"/>
              <a:gd name="connsiteY1" fmla="*/ 0 h 2533650"/>
              <a:gd name="connsiteX2" fmla="*/ 2533650 w 2533650"/>
              <a:gd name="connsiteY2" fmla="*/ 422283 h 2533650"/>
              <a:gd name="connsiteX3" fmla="*/ 2533650 w 2533650"/>
              <a:gd name="connsiteY3" fmla="*/ 2111367 h 2533650"/>
              <a:gd name="connsiteX4" fmla="*/ 2111367 w 2533650"/>
              <a:gd name="connsiteY4" fmla="*/ 2533650 h 2533650"/>
              <a:gd name="connsiteX5" fmla="*/ 422283 w 2533650"/>
              <a:gd name="connsiteY5" fmla="*/ 2533650 h 2533650"/>
              <a:gd name="connsiteX6" fmla="*/ 0 w 2533650"/>
              <a:gd name="connsiteY6" fmla="*/ 2111367 h 2533650"/>
              <a:gd name="connsiteX7" fmla="*/ 0 w 2533650"/>
              <a:gd name="connsiteY7" fmla="*/ 422283 h 2533650"/>
              <a:gd name="connsiteX8" fmla="*/ 422283 w 2533650"/>
              <a:gd name="connsiteY8" fmla="*/ 0 h 2533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33650" h="2533650">
                <a:moveTo>
                  <a:pt x="422283" y="0"/>
                </a:moveTo>
                <a:lnTo>
                  <a:pt x="2111367" y="0"/>
                </a:lnTo>
                <a:cubicBezTo>
                  <a:pt x="2344587" y="0"/>
                  <a:pt x="2533650" y="189063"/>
                  <a:pt x="2533650" y="422283"/>
                </a:cubicBezTo>
                <a:lnTo>
                  <a:pt x="2533650" y="2111367"/>
                </a:lnTo>
                <a:cubicBezTo>
                  <a:pt x="2533650" y="2344587"/>
                  <a:pt x="2344587" y="2533650"/>
                  <a:pt x="2111367" y="2533650"/>
                </a:cubicBezTo>
                <a:lnTo>
                  <a:pt x="422283" y="2533650"/>
                </a:lnTo>
                <a:cubicBezTo>
                  <a:pt x="189063" y="2533650"/>
                  <a:pt x="0" y="2344587"/>
                  <a:pt x="0" y="2111367"/>
                </a:cubicBezTo>
                <a:lnTo>
                  <a:pt x="0" y="422283"/>
                </a:lnTo>
                <a:cubicBezTo>
                  <a:pt x="0" y="189063"/>
                  <a:pt x="189063" y="0"/>
                  <a:pt x="422283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5F350B2B-425F-8821-A3F7-A04AA80ADE5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943975" y="3552824"/>
            <a:ext cx="2533650" cy="2533650"/>
          </a:xfrm>
          <a:custGeom>
            <a:avLst/>
            <a:gdLst>
              <a:gd name="connsiteX0" fmla="*/ 422283 w 2533650"/>
              <a:gd name="connsiteY0" fmla="*/ 0 h 2533650"/>
              <a:gd name="connsiteX1" fmla="*/ 2111367 w 2533650"/>
              <a:gd name="connsiteY1" fmla="*/ 0 h 2533650"/>
              <a:gd name="connsiteX2" fmla="*/ 2533650 w 2533650"/>
              <a:gd name="connsiteY2" fmla="*/ 422283 h 2533650"/>
              <a:gd name="connsiteX3" fmla="*/ 2533650 w 2533650"/>
              <a:gd name="connsiteY3" fmla="*/ 2111367 h 2533650"/>
              <a:gd name="connsiteX4" fmla="*/ 2111367 w 2533650"/>
              <a:gd name="connsiteY4" fmla="*/ 2533650 h 2533650"/>
              <a:gd name="connsiteX5" fmla="*/ 422283 w 2533650"/>
              <a:gd name="connsiteY5" fmla="*/ 2533650 h 2533650"/>
              <a:gd name="connsiteX6" fmla="*/ 0 w 2533650"/>
              <a:gd name="connsiteY6" fmla="*/ 2111367 h 2533650"/>
              <a:gd name="connsiteX7" fmla="*/ 0 w 2533650"/>
              <a:gd name="connsiteY7" fmla="*/ 422283 h 2533650"/>
              <a:gd name="connsiteX8" fmla="*/ 422283 w 2533650"/>
              <a:gd name="connsiteY8" fmla="*/ 0 h 2533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33650" h="2533650">
                <a:moveTo>
                  <a:pt x="422283" y="0"/>
                </a:moveTo>
                <a:lnTo>
                  <a:pt x="2111367" y="0"/>
                </a:lnTo>
                <a:cubicBezTo>
                  <a:pt x="2344587" y="0"/>
                  <a:pt x="2533650" y="189063"/>
                  <a:pt x="2533650" y="422283"/>
                </a:cubicBezTo>
                <a:lnTo>
                  <a:pt x="2533650" y="2111367"/>
                </a:lnTo>
                <a:cubicBezTo>
                  <a:pt x="2533650" y="2344587"/>
                  <a:pt x="2344587" y="2533650"/>
                  <a:pt x="2111367" y="2533650"/>
                </a:cubicBezTo>
                <a:lnTo>
                  <a:pt x="422283" y="2533650"/>
                </a:lnTo>
                <a:cubicBezTo>
                  <a:pt x="189063" y="2533650"/>
                  <a:pt x="0" y="2344587"/>
                  <a:pt x="0" y="2111367"/>
                </a:cubicBezTo>
                <a:lnTo>
                  <a:pt x="0" y="422283"/>
                </a:lnTo>
                <a:cubicBezTo>
                  <a:pt x="0" y="189063"/>
                  <a:pt x="189063" y="0"/>
                  <a:pt x="422283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33797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0FB3588-F188-C352-114C-3E1F07541DA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09626" y="876299"/>
            <a:ext cx="10553700" cy="2428875"/>
          </a:xfrm>
          <a:custGeom>
            <a:avLst/>
            <a:gdLst>
              <a:gd name="connsiteX0" fmla="*/ 404821 w 10553700"/>
              <a:gd name="connsiteY0" fmla="*/ 0 h 2428875"/>
              <a:gd name="connsiteX1" fmla="*/ 10148879 w 10553700"/>
              <a:gd name="connsiteY1" fmla="*/ 0 h 2428875"/>
              <a:gd name="connsiteX2" fmla="*/ 10553700 w 10553700"/>
              <a:gd name="connsiteY2" fmla="*/ 404821 h 2428875"/>
              <a:gd name="connsiteX3" fmla="*/ 10553700 w 10553700"/>
              <a:gd name="connsiteY3" fmla="*/ 2428875 h 2428875"/>
              <a:gd name="connsiteX4" fmla="*/ 0 w 10553700"/>
              <a:gd name="connsiteY4" fmla="*/ 2428875 h 2428875"/>
              <a:gd name="connsiteX5" fmla="*/ 0 w 10553700"/>
              <a:gd name="connsiteY5" fmla="*/ 404821 h 2428875"/>
              <a:gd name="connsiteX6" fmla="*/ 404821 w 10553700"/>
              <a:gd name="connsiteY6" fmla="*/ 0 h 2428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553700" h="2428875">
                <a:moveTo>
                  <a:pt x="404821" y="0"/>
                </a:moveTo>
                <a:lnTo>
                  <a:pt x="10148879" y="0"/>
                </a:lnTo>
                <a:cubicBezTo>
                  <a:pt x="10372455" y="0"/>
                  <a:pt x="10553700" y="181245"/>
                  <a:pt x="10553700" y="404821"/>
                </a:cubicBezTo>
                <a:lnTo>
                  <a:pt x="10553700" y="2428875"/>
                </a:lnTo>
                <a:lnTo>
                  <a:pt x="0" y="2428875"/>
                </a:lnTo>
                <a:lnTo>
                  <a:pt x="0" y="404821"/>
                </a:lnTo>
                <a:cubicBezTo>
                  <a:pt x="0" y="181245"/>
                  <a:pt x="181245" y="0"/>
                  <a:pt x="404821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40429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A5D2A288-9056-196F-AC2B-1C54A72EE44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33449" y="1382785"/>
            <a:ext cx="5029201" cy="4092428"/>
          </a:xfrm>
          <a:custGeom>
            <a:avLst/>
            <a:gdLst>
              <a:gd name="connsiteX0" fmla="*/ 2171701 w 5029201"/>
              <a:gd name="connsiteY0" fmla="*/ 2087499 h 4092428"/>
              <a:gd name="connsiteX1" fmla="*/ 5029201 w 5029201"/>
              <a:gd name="connsiteY1" fmla="*/ 2087499 h 4092428"/>
              <a:gd name="connsiteX2" fmla="*/ 5029201 w 5029201"/>
              <a:gd name="connsiteY2" fmla="*/ 3758266 h 4092428"/>
              <a:gd name="connsiteX3" fmla="*/ 4695039 w 5029201"/>
              <a:gd name="connsiteY3" fmla="*/ 4092428 h 4092428"/>
              <a:gd name="connsiteX4" fmla="*/ 2171701 w 5029201"/>
              <a:gd name="connsiteY4" fmla="*/ 4092428 h 4092428"/>
              <a:gd name="connsiteX5" fmla="*/ 0 w 5029201"/>
              <a:gd name="connsiteY5" fmla="*/ 2081208 h 4092428"/>
              <a:gd name="connsiteX6" fmla="*/ 2085974 w 5029201"/>
              <a:gd name="connsiteY6" fmla="*/ 2081208 h 4092428"/>
              <a:gd name="connsiteX7" fmla="*/ 2085974 w 5029201"/>
              <a:gd name="connsiteY7" fmla="*/ 4086137 h 4092428"/>
              <a:gd name="connsiteX8" fmla="*/ 284780 w 5029201"/>
              <a:gd name="connsiteY8" fmla="*/ 4086137 h 4092428"/>
              <a:gd name="connsiteX9" fmla="*/ 0 w 5029201"/>
              <a:gd name="connsiteY9" fmla="*/ 3801357 h 4092428"/>
              <a:gd name="connsiteX10" fmla="*/ 334163 w 5029201"/>
              <a:gd name="connsiteY10" fmla="*/ 6291 h 4092428"/>
              <a:gd name="connsiteX11" fmla="*/ 2857501 w 5029201"/>
              <a:gd name="connsiteY11" fmla="*/ 6291 h 4092428"/>
              <a:gd name="connsiteX12" fmla="*/ 2857501 w 5029201"/>
              <a:gd name="connsiteY12" fmla="*/ 2011220 h 4092428"/>
              <a:gd name="connsiteX13" fmla="*/ 1 w 5029201"/>
              <a:gd name="connsiteY13" fmla="*/ 2011220 h 4092428"/>
              <a:gd name="connsiteX14" fmla="*/ 1 w 5029201"/>
              <a:gd name="connsiteY14" fmla="*/ 340453 h 4092428"/>
              <a:gd name="connsiteX15" fmla="*/ 334163 w 5029201"/>
              <a:gd name="connsiteY15" fmla="*/ 6291 h 4092428"/>
              <a:gd name="connsiteX16" fmla="*/ 2943227 w 5029201"/>
              <a:gd name="connsiteY16" fmla="*/ 0 h 4092428"/>
              <a:gd name="connsiteX17" fmla="*/ 4744421 w 5029201"/>
              <a:gd name="connsiteY17" fmla="*/ 0 h 4092428"/>
              <a:gd name="connsiteX18" fmla="*/ 5029201 w 5029201"/>
              <a:gd name="connsiteY18" fmla="*/ 284780 h 4092428"/>
              <a:gd name="connsiteX19" fmla="*/ 5029201 w 5029201"/>
              <a:gd name="connsiteY19" fmla="*/ 2004929 h 4092428"/>
              <a:gd name="connsiteX20" fmla="*/ 2943227 w 5029201"/>
              <a:gd name="connsiteY20" fmla="*/ 2004929 h 4092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5029201" h="4092428">
                <a:moveTo>
                  <a:pt x="2171701" y="2087499"/>
                </a:moveTo>
                <a:lnTo>
                  <a:pt x="5029201" y="2087499"/>
                </a:lnTo>
                <a:lnTo>
                  <a:pt x="5029201" y="3758266"/>
                </a:lnTo>
                <a:cubicBezTo>
                  <a:pt x="5029201" y="3942819"/>
                  <a:pt x="4879592" y="4092428"/>
                  <a:pt x="4695039" y="4092428"/>
                </a:cubicBezTo>
                <a:lnTo>
                  <a:pt x="2171701" y="4092428"/>
                </a:lnTo>
                <a:close/>
                <a:moveTo>
                  <a:pt x="0" y="2081208"/>
                </a:moveTo>
                <a:lnTo>
                  <a:pt x="2085974" y="2081208"/>
                </a:lnTo>
                <a:lnTo>
                  <a:pt x="2085974" y="4086137"/>
                </a:lnTo>
                <a:lnTo>
                  <a:pt x="284780" y="4086137"/>
                </a:lnTo>
                <a:cubicBezTo>
                  <a:pt x="127500" y="4086137"/>
                  <a:pt x="0" y="3958637"/>
                  <a:pt x="0" y="3801357"/>
                </a:cubicBezTo>
                <a:close/>
                <a:moveTo>
                  <a:pt x="334163" y="6291"/>
                </a:moveTo>
                <a:lnTo>
                  <a:pt x="2857501" y="6291"/>
                </a:lnTo>
                <a:lnTo>
                  <a:pt x="2857501" y="2011220"/>
                </a:lnTo>
                <a:lnTo>
                  <a:pt x="1" y="2011220"/>
                </a:lnTo>
                <a:lnTo>
                  <a:pt x="1" y="340453"/>
                </a:lnTo>
                <a:cubicBezTo>
                  <a:pt x="1" y="155900"/>
                  <a:pt x="149610" y="6291"/>
                  <a:pt x="334163" y="6291"/>
                </a:cubicBezTo>
                <a:close/>
                <a:moveTo>
                  <a:pt x="2943227" y="0"/>
                </a:moveTo>
                <a:lnTo>
                  <a:pt x="4744421" y="0"/>
                </a:lnTo>
                <a:cubicBezTo>
                  <a:pt x="4901701" y="0"/>
                  <a:pt x="5029201" y="127500"/>
                  <a:pt x="5029201" y="284780"/>
                </a:cubicBezTo>
                <a:lnTo>
                  <a:pt x="5029201" y="2004929"/>
                </a:lnTo>
                <a:lnTo>
                  <a:pt x="2943227" y="2004929"/>
                </a:ln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19876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1AA94A4-13FB-DC15-5CAB-72205C4E54B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7700" y="2078182"/>
            <a:ext cx="6076950" cy="2419928"/>
          </a:xfrm>
          <a:custGeom>
            <a:avLst/>
            <a:gdLst>
              <a:gd name="connsiteX0" fmla="*/ 237080 w 6076950"/>
              <a:gd name="connsiteY0" fmla="*/ 0 h 2419928"/>
              <a:gd name="connsiteX1" fmla="*/ 6076950 w 6076950"/>
              <a:gd name="connsiteY1" fmla="*/ 0 h 2419928"/>
              <a:gd name="connsiteX2" fmla="*/ 6076950 w 6076950"/>
              <a:gd name="connsiteY2" fmla="*/ 2419928 h 2419928"/>
              <a:gd name="connsiteX3" fmla="*/ 237080 w 6076950"/>
              <a:gd name="connsiteY3" fmla="*/ 2419928 h 2419928"/>
              <a:gd name="connsiteX4" fmla="*/ 0 w 6076950"/>
              <a:gd name="connsiteY4" fmla="*/ 2182848 h 2419928"/>
              <a:gd name="connsiteX5" fmla="*/ 0 w 6076950"/>
              <a:gd name="connsiteY5" fmla="*/ 237080 h 2419928"/>
              <a:gd name="connsiteX6" fmla="*/ 237080 w 6076950"/>
              <a:gd name="connsiteY6" fmla="*/ 0 h 2419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76950" h="2419928">
                <a:moveTo>
                  <a:pt x="237080" y="0"/>
                </a:moveTo>
                <a:lnTo>
                  <a:pt x="6076950" y="0"/>
                </a:lnTo>
                <a:lnTo>
                  <a:pt x="6076950" y="2419928"/>
                </a:lnTo>
                <a:lnTo>
                  <a:pt x="237080" y="2419928"/>
                </a:lnTo>
                <a:cubicBezTo>
                  <a:pt x="106144" y="2419928"/>
                  <a:pt x="0" y="2313784"/>
                  <a:pt x="0" y="2182848"/>
                </a:cubicBezTo>
                <a:lnTo>
                  <a:pt x="0" y="237080"/>
                </a:lnTo>
                <a:cubicBezTo>
                  <a:pt x="0" y="106144"/>
                  <a:pt x="106144" y="0"/>
                  <a:pt x="237080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79016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78C6BE25-2FA9-3CD1-1687-91D213417E2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62789" y="2146356"/>
            <a:ext cx="5611669" cy="3537528"/>
          </a:xfrm>
          <a:custGeom>
            <a:avLst/>
            <a:gdLst>
              <a:gd name="connsiteX0" fmla="*/ 265279 w 5611669"/>
              <a:gd name="connsiteY0" fmla="*/ 0 h 3537528"/>
              <a:gd name="connsiteX1" fmla="*/ 5346390 w 5611669"/>
              <a:gd name="connsiteY1" fmla="*/ 0 h 3537528"/>
              <a:gd name="connsiteX2" fmla="*/ 5611669 w 5611669"/>
              <a:gd name="connsiteY2" fmla="*/ 265279 h 3537528"/>
              <a:gd name="connsiteX3" fmla="*/ 5611669 w 5611669"/>
              <a:gd name="connsiteY3" fmla="*/ 3272249 h 3537528"/>
              <a:gd name="connsiteX4" fmla="*/ 5346390 w 5611669"/>
              <a:gd name="connsiteY4" fmla="*/ 3537528 h 3537528"/>
              <a:gd name="connsiteX5" fmla="*/ 265279 w 5611669"/>
              <a:gd name="connsiteY5" fmla="*/ 3537528 h 3537528"/>
              <a:gd name="connsiteX6" fmla="*/ 0 w 5611669"/>
              <a:gd name="connsiteY6" fmla="*/ 3272249 h 3537528"/>
              <a:gd name="connsiteX7" fmla="*/ 0 w 5611669"/>
              <a:gd name="connsiteY7" fmla="*/ 265279 h 3537528"/>
              <a:gd name="connsiteX8" fmla="*/ 265279 w 5611669"/>
              <a:gd name="connsiteY8" fmla="*/ 0 h 35375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611669" h="3537528">
                <a:moveTo>
                  <a:pt x="265279" y="0"/>
                </a:moveTo>
                <a:lnTo>
                  <a:pt x="5346390" y="0"/>
                </a:lnTo>
                <a:cubicBezTo>
                  <a:pt x="5492900" y="0"/>
                  <a:pt x="5611669" y="118769"/>
                  <a:pt x="5611669" y="265279"/>
                </a:cubicBezTo>
                <a:lnTo>
                  <a:pt x="5611669" y="3272249"/>
                </a:lnTo>
                <a:cubicBezTo>
                  <a:pt x="5611669" y="3418759"/>
                  <a:pt x="5492900" y="3537528"/>
                  <a:pt x="5346390" y="3537528"/>
                </a:cubicBezTo>
                <a:lnTo>
                  <a:pt x="265279" y="3537528"/>
                </a:lnTo>
                <a:cubicBezTo>
                  <a:pt x="118769" y="3537528"/>
                  <a:pt x="0" y="3418759"/>
                  <a:pt x="0" y="3272249"/>
                </a:cubicBezTo>
                <a:lnTo>
                  <a:pt x="0" y="265279"/>
                </a:lnTo>
                <a:cubicBezTo>
                  <a:pt x="0" y="118769"/>
                  <a:pt x="118769" y="0"/>
                  <a:pt x="265279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92719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63D989-C6DD-30BE-DC1B-19206FB5D20A}"/>
              </a:ext>
            </a:extLst>
          </p:cNvPr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70453A9-747E-4748-525B-551A87194498}"/>
              </a:ext>
            </a:extLst>
          </p:cNvPr>
          <p:cNvSpPr/>
          <p:nvPr userDrawn="1"/>
        </p:nvSpPr>
        <p:spPr>
          <a:xfrm>
            <a:off x="0" y="0"/>
            <a:ext cx="1219200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20000"/>
                </a:schemeClr>
              </a:gs>
              <a:gs pos="100000">
                <a:schemeClr val="accent4">
                  <a:alpha val="10000"/>
                </a:schemeClr>
              </a:gs>
              <a:gs pos="50000">
                <a:schemeClr val="accent2">
                  <a:alpha val="10000"/>
                  <a:lumMod val="50000"/>
                  <a:lumOff val="5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D050AE51-B73E-B2BE-D6CB-9CD002A9C77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834908" y="1151717"/>
            <a:ext cx="5357090" cy="4779819"/>
          </a:xfrm>
          <a:custGeom>
            <a:avLst/>
            <a:gdLst>
              <a:gd name="connsiteX0" fmla="*/ 407002 w 5357090"/>
              <a:gd name="connsiteY0" fmla="*/ 0 h 4779819"/>
              <a:gd name="connsiteX1" fmla="*/ 5357090 w 5357090"/>
              <a:gd name="connsiteY1" fmla="*/ 0 h 4779819"/>
              <a:gd name="connsiteX2" fmla="*/ 5357090 w 5357090"/>
              <a:gd name="connsiteY2" fmla="*/ 4779819 h 4779819"/>
              <a:gd name="connsiteX3" fmla="*/ 407002 w 5357090"/>
              <a:gd name="connsiteY3" fmla="*/ 4779819 h 4779819"/>
              <a:gd name="connsiteX4" fmla="*/ 0 w 5357090"/>
              <a:gd name="connsiteY4" fmla="*/ 4372817 h 4779819"/>
              <a:gd name="connsiteX5" fmla="*/ 0 w 5357090"/>
              <a:gd name="connsiteY5" fmla="*/ 407002 h 4779819"/>
              <a:gd name="connsiteX6" fmla="*/ 407002 w 5357090"/>
              <a:gd name="connsiteY6" fmla="*/ 0 h 4779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357090" h="4779819">
                <a:moveTo>
                  <a:pt x="407002" y="0"/>
                </a:moveTo>
                <a:lnTo>
                  <a:pt x="5357090" y="0"/>
                </a:lnTo>
                <a:lnTo>
                  <a:pt x="5357090" y="4779819"/>
                </a:lnTo>
                <a:lnTo>
                  <a:pt x="407002" y="4779819"/>
                </a:lnTo>
                <a:cubicBezTo>
                  <a:pt x="182221" y="4779819"/>
                  <a:pt x="0" y="4597598"/>
                  <a:pt x="0" y="4372817"/>
                </a:cubicBezTo>
                <a:lnTo>
                  <a:pt x="0" y="407002"/>
                </a:lnTo>
                <a:cubicBezTo>
                  <a:pt x="0" y="182221"/>
                  <a:pt x="182221" y="0"/>
                  <a:pt x="407002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6425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4176CC0D-6CEA-F918-B85A-2227CB8CB9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74185" y="2159009"/>
            <a:ext cx="4900142" cy="3396143"/>
          </a:xfrm>
          <a:custGeom>
            <a:avLst/>
            <a:gdLst>
              <a:gd name="connsiteX0" fmla="*/ 294649 w 4900142"/>
              <a:gd name="connsiteY0" fmla="*/ 0 h 3396143"/>
              <a:gd name="connsiteX1" fmla="*/ 4605493 w 4900142"/>
              <a:gd name="connsiteY1" fmla="*/ 0 h 3396143"/>
              <a:gd name="connsiteX2" fmla="*/ 4900142 w 4900142"/>
              <a:gd name="connsiteY2" fmla="*/ 294649 h 3396143"/>
              <a:gd name="connsiteX3" fmla="*/ 4900142 w 4900142"/>
              <a:gd name="connsiteY3" fmla="*/ 3101494 h 3396143"/>
              <a:gd name="connsiteX4" fmla="*/ 4605493 w 4900142"/>
              <a:gd name="connsiteY4" fmla="*/ 3396143 h 3396143"/>
              <a:gd name="connsiteX5" fmla="*/ 294649 w 4900142"/>
              <a:gd name="connsiteY5" fmla="*/ 3396143 h 3396143"/>
              <a:gd name="connsiteX6" fmla="*/ 0 w 4900142"/>
              <a:gd name="connsiteY6" fmla="*/ 3101494 h 3396143"/>
              <a:gd name="connsiteX7" fmla="*/ 0 w 4900142"/>
              <a:gd name="connsiteY7" fmla="*/ 294649 h 3396143"/>
              <a:gd name="connsiteX8" fmla="*/ 294649 w 4900142"/>
              <a:gd name="connsiteY8" fmla="*/ 0 h 3396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900142" h="3396143">
                <a:moveTo>
                  <a:pt x="294649" y="0"/>
                </a:moveTo>
                <a:lnTo>
                  <a:pt x="4605493" y="0"/>
                </a:lnTo>
                <a:cubicBezTo>
                  <a:pt x="4768223" y="0"/>
                  <a:pt x="4900142" y="131919"/>
                  <a:pt x="4900142" y="294649"/>
                </a:cubicBezTo>
                <a:lnTo>
                  <a:pt x="4900142" y="3101494"/>
                </a:lnTo>
                <a:cubicBezTo>
                  <a:pt x="4900142" y="3264224"/>
                  <a:pt x="4768223" y="3396143"/>
                  <a:pt x="4605493" y="3396143"/>
                </a:cubicBezTo>
                <a:lnTo>
                  <a:pt x="294649" y="3396143"/>
                </a:lnTo>
                <a:cubicBezTo>
                  <a:pt x="131919" y="3396143"/>
                  <a:pt x="0" y="3264224"/>
                  <a:pt x="0" y="3101494"/>
                </a:cubicBezTo>
                <a:lnTo>
                  <a:pt x="0" y="294649"/>
                </a:lnTo>
                <a:cubicBezTo>
                  <a:pt x="0" y="131919"/>
                  <a:pt x="131919" y="0"/>
                  <a:pt x="294649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6922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A74BCDE-8A53-11F7-3490-E5B21DCC152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084296" y="1117597"/>
            <a:ext cx="5107705" cy="4622802"/>
          </a:xfrm>
          <a:custGeom>
            <a:avLst/>
            <a:gdLst>
              <a:gd name="connsiteX0" fmla="*/ 447210 w 5107705"/>
              <a:gd name="connsiteY0" fmla="*/ 0 h 4622802"/>
              <a:gd name="connsiteX1" fmla="*/ 5107705 w 5107705"/>
              <a:gd name="connsiteY1" fmla="*/ 0 h 4622802"/>
              <a:gd name="connsiteX2" fmla="*/ 5107705 w 5107705"/>
              <a:gd name="connsiteY2" fmla="*/ 4622802 h 4622802"/>
              <a:gd name="connsiteX3" fmla="*/ 447210 w 5107705"/>
              <a:gd name="connsiteY3" fmla="*/ 4622802 h 4622802"/>
              <a:gd name="connsiteX4" fmla="*/ 0 w 5107705"/>
              <a:gd name="connsiteY4" fmla="*/ 4175592 h 4622802"/>
              <a:gd name="connsiteX5" fmla="*/ 0 w 5107705"/>
              <a:gd name="connsiteY5" fmla="*/ 447210 h 4622802"/>
              <a:gd name="connsiteX6" fmla="*/ 447210 w 5107705"/>
              <a:gd name="connsiteY6" fmla="*/ 0 h 4622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07705" h="4622802">
                <a:moveTo>
                  <a:pt x="447210" y="0"/>
                </a:moveTo>
                <a:lnTo>
                  <a:pt x="5107705" y="0"/>
                </a:lnTo>
                <a:lnTo>
                  <a:pt x="5107705" y="4622802"/>
                </a:lnTo>
                <a:lnTo>
                  <a:pt x="447210" y="4622802"/>
                </a:lnTo>
                <a:cubicBezTo>
                  <a:pt x="200223" y="4622802"/>
                  <a:pt x="0" y="4422579"/>
                  <a:pt x="0" y="4175592"/>
                </a:cubicBezTo>
                <a:lnTo>
                  <a:pt x="0" y="447210"/>
                </a:lnTo>
                <a:cubicBezTo>
                  <a:pt x="0" y="200223"/>
                  <a:pt x="200223" y="0"/>
                  <a:pt x="447210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8042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3E1AD39-75FB-CAA3-58CA-799CD819EC0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074836" y="1302840"/>
            <a:ext cx="2002690" cy="2982831"/>
          </a:xfrm>
          <a:custGeom>
            <a:avLst/>
            <a:gdLst>
              <a:gd name="connsiteX0" fmla="*/ 208380 w 2002690"/>
              <a:gd name="connsiteY0" fmla="*/ 0 h 2982831"/>
              <a:gd name="connsiteX1" fmla="*/ 1794310 w 2002690"/>
              <a:gd name="connsiteY1" fmla="*/ 0 h 2982831"/>
              <a:gd name="connsiteX2" fmla="*/ 2002690 w 2002690"/>
              <a:gd name="connsiteY2" fmla="*/ 208380 h 2982831"/>
              <a:gd name="connsiteX3" fmla="*/ 2002690 w 2002690"/>
              <a:gd name="connsiteY3" fmla="*/ 2774451 h 2982831"/>
              <a:gd name="connsiteX4" fmla="*/ 1794310 w 2002690"/>
              <a:gd name="connsiteY4" fmla="*/ 2982831 h 2982831"/>
              <a:gd name="connsiteX5" fmla="*/ 208380 w 2002690"/>
              <a:gd name="connsiteY5" fmla="*/ 2982831 h 2982831"/>
              <a:gd name="connsiteX6" fmla="*/ 0 w 2002690"/>
              <a:gd name="connsiteY6" fmla="*/ 2774451 h 2982831"/>
              <a:gd name="connsiteX7" fmla="*/ 0 w 2002690"/>
              <a:gd name="connsiteY7" fmla="*/ 208380 h 2982831"/>
              <a:gd name="connsiteX8" fmla="*/ 208380 w 2002690"/>
              <a:gd name="connsiteY8" fmla="*/ 0 h 2982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02690" h="2982831">
                <a:moveTo>
                  <a:pt x="208380" y="0"/>
                </a:moveTo>
                <a:lnTo>
                  <a:pt x="1794310" y="0"/>
                </a:lnTo>
                <a:cubicBezTo>
                  <a:pt x="1909395" y="0"/>
                  <a:pt x="2002690" y="93295"/>
                  <a:pt x="2002690" y="208380"/>
                </a:cubicBezTo>
                <a:lnTo>
                  <a:pt x="2002690" y="2774451"/>
                </a:lnTo>
                <a:cubicBezTo>
                  <a:pt x="2002690" y="2889536"/>
                  <a:pt x="1909395" y="2982831"/>
                  <a:pt x="1794310" y="2982831"/>
                </a:cubicBezTo>
                <a:lnTo>
                  <a:pt x="208380" y="2982831"/>
                </a:lnTo>
                <a:cubicBezTo>
                  <a:pt x="93295" y="2982831"/>
                  <a:pt x="0" y="2889536"/>
                  <a:pt x="0" y="2774451"/>
                </a:cubicBezTo>
                <a:lnTo>
                  <a:pt x="0" y="208380"/>
                </a:lnTo>
                <a:cubicBezTo>
                  <a:pt x="0" y="93295"/>
                  <a:pt x="93295" y="0"/>
                  <a:pt x="208380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DAE308DA-B484-C7A2-55B4-F4DE5743888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948777" y="1302841"/>
            <a:ext cx="2002690" cy="2982831"/>
          </a:xfrm>
          <a:custGeom>
            <a:avLst/>
            <a:gdLst>
              <a:gd name="connsiteX0" fmla="*/ 208380 w 2002690"/>
              <a:gd name="connsiteY0" fmla="*/ 0 h 2982831"/>
              <a:gd name="connsiteX1" fmla="*/ 1794310 w 2002690"/>
              <a:gd name="connsiteY1" fmla="*/ 0 h 2982831"/>
              <a:gd name="connsiteX2" fmla="*/ 2002690 w 2002690"/>
              <a:gd name="connsiteY2" fmla="*/ 208380 h 2982831"/>
              <a:gd name="connsiteX3" fmla="*/ 2002690 w 2002690"/>
              <a:gd name="connsiteY3" fmla="*/ 2774451 h 2982831"/>
              <a:gd name="connsiteX4" fmla="*/ 1794310 w 2002690"/>
              <a:gd name="connsiteY4" fmla="*/ 2982831 h 2982831"/>
              <a:gd name="connsiteX5" fmla="*/ 208380 w 2002690"/>
              <a:gd name="connsiteY5" fmla="*/ 2982831 h 2982831"/>
              <a:gd name="connsiteX6" fmla="*/ 0 w 2002690"/>
              <a:gd name="connsiteY6" fmla="*/ 2774451 h 2982831"/>
              <a:gd name="connsiteX7" fmla="*/ 0 w 2002690"/>
              <a:gd name="connsiteY7" fmla="*/ 208380 h 2982831"/>
              <a:gd name="connsiteX8" fmla="*/ 208380 w 2002690"/>
              <a:gd name="connsiteY8" fmla="*/ 0 h 2982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02690" h="2982831">
                <a:moveTo>
                  <a:pt x="208380" y="0"/>
                </a:moveTo>
                <a:lnTo>
                  <a:pt x="1794310" y="0"/>
                </a:lnTo>
                <a:cubicBezTo>
                  <a:pt x="1909395" y="0"/>
                  <a:pt x="2002690" y="93295"/>
                  <a:pt x="2002690" y="208380"/>
                </a:cubicBezTo>
                <a:lnTo>
                  <a:pt x="2002690" y="2774451"/>
                </a:lnTo>
                <a:cubicBezTo>
                  <a:pt x="2002690" y="2889536"/>
                  <a:pt x="1909395" y="2982831"/>
                  <a:pt x="1794310" y="2982831"/>
                </a:cubicBezTo>
                <a:lnTo>
                  <a:pt x="208380" y="2982831"/>
                </a:lnTo>
                <a:cubicBezTo>
                  <a:pt x="93295" y="2982831"/>
                  <a:pt x="0" y="2889536"/>
                  <a:pt x="0" y="2774451"/>
                </a:cubicBezTo>
                <a:lnTo>
                  <a:pt x="0" y="208380"/>
                </a:lnTo>
                <a:cubicBezTo>
                  <a:pt x="0" y="93295"/>
                  <a:pt x="93295" y="0"/>
                  <a:pt x="208380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352059A8-76CA-E3D4-1871-428B5FC024B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-177282" y="1302081"/>
            <a:ext cx="2002690" cy="2982831"/>
          </a:xfrm>
          <a:custGeom>
            <a:avLst/>
            <a:gdLst>
              <a:gd name="connsiteX0" fmla="*/ 208380 w 2002690"/>
              <a:gd name="connsiteY0" fmla="*/ 0 h 2982831"/>
              <a:gd name="connsiteX1" fmla="*/ 1794310 w 2002690"/>
              <a:gd name="connsiteY1" fmla="*/ 0 h 2982831"/>
              <a:gd name="connsiteX2" fmla="*/ 2002690 w 2002690"/>
              <a:gd name="connsiteY2" fmla="*/ 208380 h 2982831"/>
              <a:gd name="connsiteX3" fmla="*/ 2002690 w 2002690"/>
              <a:gd name="connsiteY3" fmla="*/ 2774451 h 2982831"/>
              <a:gd name="connsiteX4" fmla="*/ 1794310 w 2002690"/>
              <a:gd name="connsiteY4" fmla="*/ 2982831 h 2982831"/>
              <a:gd name="connsiteX5" fmla="*/ 208380 w 2002690"/>
              <a:gd name="connsiteY5" fmla="*/ 2982831 h 2982831"/>
              <a:gd name="connsiteX6" fmla="*/ 0 w 2002690"/>
              <a:gd name="connsiteY6" fmla="*/ 2774451 h 2982831"/>
              <a:gd name="connsiteX7" fmla="*/ 0 w 2002690"/>
              <a:gd name="connsiteY7" fmla="*/ 208380 h 2982831"/>
              <a:gd name="connsiteX8" fmla="*/ 208380 w 2002690"/>
              <a:gd name="connsiteY8" fmla="*/ 0 h 2982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02690" h="2982831">
                <a:moveTo>
                  <a:pt x="208380" y="0"/>
                </a:moveTo>
                <a:lnTo>
                  <a:pt x="1794310" y="0"/>
                </a:lnTo>
                <a:cubicBezTo>
                  <a:pt x="1909395" y="0"/>
                  <a:pt x="2002690" y="93295"/>
                  <a:pt x="2002690" y="208380"/>
                </a:cubicBezTo>
                <a:lnTo>
                  <a:pt x="2002690" y="2774451"/>
                </a:lnTo>
                <a:cubicBezTo>
                  <a:pt x="2002690" y="2889536"/>
                  <a:pt x="1909395" y="2982831"/>
                  <a:pt x="1794310" y="2982831"/>
                </a:cubicBezTo>
                <a:lnTo>
                  <a:pt x="208380" y="2982831"/>
                </a:lnTo>
                <a:cubicBezTo>
                  <a:pt x="93295" y="2982831"/>
                  <a:pt x="0" y="2889536"/>
                  <a:pt x="0" y="2774451"/>
                </a:cubicBezTo>
                <a:lnTo>
                  <a:pt x="0" y="208380"/>
                </a:lnTo>
                <a:cubicBezTo>
                  <a:pt x="0" y="93295"/>
                  <a:pt x="93295" y="0"/>
                  <a:pt x="208380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6012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C68B6F4-A5A4-D465-580D-FD767A7B480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924550" y="1144674"/>
            <a:ext cx="5238749" cy="2225502"/>
          </a:xfrm>
          <a:custGeom>
            <a:avLst/>
            <a:gdLst>
              <a:gd name="connsiteX0" fmla="*/ 370924 w 5238749"/>
              <a:gd name="connsiteY0" fmla="*/ 0 h 2225502"/>
              <a:gd name="connsiteX1" fmla="*/ 4867825 w 5238749"/>
              <a:gd name="connsiteY1" fmla="*/ 0 h 2225502"/>
              <a:gd name="connsiteX2" fmla="*/ 5238749 w 5238749"/>
              <a:gd name="connsiteY2" fmla="*/ 370924 h 2225502"/>
              <a:gd name="connsiteX3" fmla="*/ 5238749 w 5238749"/>
              <a:gd name="connsiteY3" fmla="*/ 1854578 h 2225502"/>
              <a:gd name="connsiteX4" fmla="*/ 4867825 w 5238749"/>
              <a:gd name="connsiteY4" fmla="*/ 2225502 h 2225502"/>
              <a:gd name="connsiteX5" fmla="*/ 370924 w 5238749"/>
              <a:gd name="connsiteY5" fmla="*/ 2225502 h 2225502"/>
              <a:gd name="connsiteX6" fmla="*/ 0 w 5238749"/>
              <a:gd name="connsiteY6" fmla="*/ 1854578 h 2225502"/>
              <a:gd name="connsiteX7" fmla="*/ 0 w 5238749"/>
              <a:gd name="connsiteY7" fmla="*/ 370924 h 2225502"/>
              <a:gd name="connsiteX8" fmla="*/ 370924 w 5238749"/>
              <a:gd name="connsiteY8" fmla="*/ 0 h 2225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238749" h="2225502">
                <a:moveTo>
                  <a:pt x="370924" y="0"/>
                </a:moveTo>
                <a:lnTo>
                  <a:pt x="4867825" y="0"/>
                </a:lnTo>
                <a:cubicBezTo>
                  <a:pt x="5072681" y="0"/>
                  <a:pt x="5238749" y="166068"/>
                  <a:pt x="5238749" y="370924"/>
                </a:cubicBezTo>
                <a:lnTo>
                  <a:pt x="5238749" y="1854578"/>
                </a:lnTo>
                <a:cubicBezTo>
                  <a:pt x="5238749" y="2059434"/>
                  <a:pt x="5072681" y="2225502"/>
                  <a:pt x="4867825" y="2225502"/>
                </a:cubicBezTo>
                <a:lnTo>
                  <a:pt x="370924" y="2225502"/>
                </a:lnTo>
                <a:cubicBezTo>
                  <a:pt x="166068" y="2225502"/>
                  <a:pt x="0" y="2059434"/>
                  <a:pt x="0" y="1854578"/>
                </a:cubicBezTo>
                <a:lnTo>
                  <a:pt x="0" y="370924"/>
                </a:lnTo>
                <a:cubicBezTo>
                  <a:pt x="0" y="166068"/>
                  <a:pt x="166068" y="0"/>
                  <a:pt x="370924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5707542C-53CC-9F72-F2B0-AC7299BC89B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924550" y="3487824"/>
            <a:ext cx="5238749" cy="2225502"/>
          </a:xfrm>
          <a:custGeom>
            <a:avLst/>
            <a:gdLst>
              <a:gd name="connsiteX0" fmla="*/ 370924 w 5238749"/>
              <a:gd name="connsiteY0" fmla="*/ 0 h 2225502"/>
              <a:gd name="connsiteX1" fmla="*/ 4867825 w 5238749"/>
              <a:gd name="connsiteY1" fmla="*/ 0 h 2225502"/>
              <a:gd name="connsiteX2" fmla="*/ 5238749 w 5238749"/>
              <a:gd name="connsiteY2" fmla="*/ 370924 h 2225502"/>
              <a:gd name="connsiteX3" fmla="*/ 5238749 w 5238749"/>
              <a:gd name="connsiteY3" fmla="*/ 1854578 h 2225502"/>
              <a:gd name="connsiteX4" fmla="*/ 4867825 w 5238749"/>
              <a:gd name="connsiteY4" fmla="*/ 2225502 h 2225502"/>
              <a:gd name="connsiteX5" fmla="*/ 370924 w 5238749"/>
              <a:gd name="connsiteY5" fmla="*/ 2225502 h 2225502"/>
              <a:gd name="connsiteX6" fmla="*/ 0 w 5238749"/>
              <a:gd name="connsiteY6" fmla="*/ 1854578 h 2225502"/>
              <a:gd name="connsiteX7" fmla="*/ 0 w 5238749"/>
              <a:gd name="connsiteY7" fmla="*/ 370924 h 2225502"/>
              <a:gd name="connsiteX8" fmla="*/ 370924 w 5238749"/>
              <a:gd name="connsiteY8" fmla="*/ 0 h 2225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238749" h="2225502">
                <a:moveTo>
                  <a:pt x="370924" y="0"/>
                </a:moveTo>
                <a:lnTo>
                  <a:pt x="4867825" y="0"/>
                </a:lnTo>
                <a:cubicBezTo>
                  <a:pt x="5072681" y="0"/>
                  <a:pt x="5238749" y="166068"/>
                  <a:pt x="5238749" y="370924"/>
                </a:cubicBezTo>
                <a:lnTo>
                  <a:pt x="5238749" y="1854578"/>
                </a:lnTo>
                <a:cubicBezTo>
                  <a:pt x="5238749" y="2059434"/>
                  <a:pt x="5072681" y="2225502"/>
                  <a:pt x="4867825" y="2225502"/>
                </a:cubicBezTo>
                <a:lnTo>
                  <a:pt x="370924" y="2225502"/>
                </a:lnTo>
                <a:cubicBezTo>
                  <a:pt x="166068" y="2225502"/>
                  <a:pt x="0" y="2059434"/>
                  <a:pt x="0" y="1854578"/>
                </a:cubicBezTo>
                <a:lnTo>
                  <a:pt x="0" y="370924"/>
                </a:lnTo>
                <a:cubicBezTo>
                  <a:pt x="0" y="166068"/>
                  <a:pt x="166068" y="0"/>
                  <a:pt x="370924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334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500C275-E05A-E463-2506-6B567B8B7B0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114425" y="3705226"/>
            <a:ext cx="9963150" cy="2124074"/>
          </a:xfrm>
          <a:custGeom>
            <a:avLst/>
            <a:gdLst>
              <a:gd name="connsiteX0" fmla="*/ 219162 w 9963150"/>
              <a:gd name="connsiteY0" fmla="*/ 0 h 2124074"/>
              <a:gd name="connsiteX1" fmla="*/ 9743988 w 9963150"/>
              <a:gd name="connsiteY1" fmla="*/ 0 h 2124074"/>
              <a:gd name="connsiteX2" fmla="*/ 9963150 w 9963150"/>
              <a:gd name="connsiteY2" fmla="*/ 219162 h 2124074"/>
              <a:gd name="connsiteX3" fmla="*/ 9963150 w 9963150"/>
              <a:gd name="connsiteY3" fmla="*/ 1904912 h 2124074"/>
              <a:gd name="connsiteX4" fmla="*/ 9743988 w 9963150"/>
              <a:gd name="connsiteY4" fmla="*/ 2124074 h 2124074"/>
              <a:gd name="connsiteX5" fmla="*/ 219162 w 9963150"/>
              <a:gd name="connsiteY5" fmla="*/ 2124074 h 2124074"/>
              <a:gd name="connsiteX6" fmla="*/ 0 w 9963150"/>
              <a:gd name="connsiteY6" fmla="*/ 1904912 h 2124074"/>
              <a:gd name="connsiteX7" fmla="*/ 0 w 9963150"/>
              <a:gd name="connsiteY7" fmla="*/ 219162 h 2124074"/>
              <a:gd name="connsiteX8" fmla="*/ 219162 w 9963150"/>
              <a:gd name="connsiteY8" fmla="*/ 0 h 2124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963150" h="2124074">
                <a:moveTo>
                  <a:pt x="219162" y="0"/>
                </a:moveTo>
                <a:lnTo>
                  <a:pt x="9743988" y="0"/>
                </a:lnTo>
                <a:cubicBezTo>
                  <a:pt x="9865028" y="0"/>
                  <a:pt x="9963150" y="98122"/>
                  <a:pt x="9963150" y="219162"/>
                </a:cubicBezTo>
                <a:lnTo>
                  <a:pt x="9963150" y="1904912"/>
                </a:lnTo>
                <a:cubicBezTo>
                  <a:pt x="9963150" y="2025952"/>
                  <a:pt x="9865028" y="2124074"/>
                  <a:pt x="9743988" y="2124074"/>
                </a:cubicBezTo>
                <a:lnTo>
                  <a:pt x="219162" y="2124074"/>
                </a:lnTo>
                <a:cubicBezTo>
                  <a:pt x="98122" y="2124074"/>
                  <a:pt x="0" y="2025952"/>
                  <a:pt x="0" y="1904912"/>
                </a:cubicBezTo>
                <a:lnTo>
                  <a:pt x="0" y="219162"/>
                </a:lnTo>
                <a:cubicBezTo>
                  <a:pt x="0" y="98122"/>
                  <a:pt x="98122" y="0"/>
                  <a:pt x="219162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0344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C86296D-B1D5-3B16-C619-A4FC32863D1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44419" y="1384274"/>
            <a:ext cx="3454401" cy="4089453"/>
          </a:xfrm>
          <a:custGeom>
            <a:avLst/>
            <a:gdLst>
              <a:gd name="connsiteX0" fmla="*/ 213793 w 3454401"/>
              <a:gd name="connsiteY0" fmla="*/ 0 h 4089453"/>
              <a:gd name="connsiteX1" fmla="*/ 3240608 w 3454401"/>
              <a:gd name="connsiteY1" fmla="*/ 0 h 4089453"/>
              <a:gd name="connsiteX2" fmla="*/ 3454401 w 3454401"/>
              <a:gd name="connsiteY2" fmla="*/ 213793 h 4089453"/>
              <a:gd name="connsiteX3" fmla="*/ 3454401 w 3454401"/>
              <a:gd name="connsiteY3" fmla="*/ 3875660 h 4089453"/>
              <a:gd name="connsiteX4" fmla="*/ 3240608 w 3454401"/>
              <a:gd name="connsiteY4" fmla="*/ 4089453 h 4089453"/>
              <a:gd name="connsiteX5" fmla="*/ 213793 w 3454401"/>
              <a:gd name="connsiteY5" fmla="*/ 4089453 h 4089453"/>
              <a:gd name="connsiteX6" fmla="*/ 0 w 3454401"/>
              <a:gd name="connsiteY6" fmla="*/ 3875660 h 4089453"/>
              <a:gd name="connsiteX7" fmla="*/ 0 w 3454401"/>
              <a:gd name="connsiteY7" fmla="*/ 213793 h 4089453"/>
              <a:gd name="connsiteX8" fmla="*/ 213793 w 3454401"/>
              <a:gd name="connsiteY8" fmla="*/ 0 h 40894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54401" h="4089453">
                <a:moveTo>
                  <a:pt x="213793" y="0"/>
                </a:moveTo>
                <a:lnTo>
                  <a:pt x="3240608" y="0"/>
                </a:lnTo>
                <a:cubicBezTo>
                  <a:pt x="3358683" y="0"/>
                  <a:pt x="3454401" y="95718"/>
                  <a:pt x="3454401" y="213793"/>
                </a:cubicBezTo>
                <a:lnTo>
                  <a:pt x="3454401" y="3875660"/>
                </a:lnTo>
                <a:cubicBezTo>
                  <a:pt x="3454401" y="3993735"/>
                  <a:pt x="3358683" y="4089453"/>
                  <a:pt x="3240608" y="4089453"/>
                </a:cubicBezTo>
                <a:lnTo>
                  <a:pt x="213793" y="4089453"/>
                </a:lnTo>
                <a:cubicBezTo>
                  <a:pt x="95718" y="4089453"/>
                  <a:pt x="0" y="3993735"/>
                  <a:pt x="0" y="3875660"/>
                </a:cubicBezTo>
                <a:lnTo>
                  <a:pt x="0" y="213793"/>
                </a:lnTo>
                <a:cubicBezTo>
                  <a:pt x="0" y="95718"/>
                  <a:pt x="95718" y="0"/>
                  <a:pt x="213793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BE443181-5FD4-FEB0-BD69-BA7A3A770C7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494068" y="1384273"/>
            <a:ext cx="2449657" cy="4089453"/>
          </a:xfrm>
          <a:custGeom>
            <a:avLst/>
            <a:gdLst>
              <a:gd name="connsiteX0" fmla="*/ 239331 w 2449657"/>
              <a:gd name="connsiteY0" fmla="*/ 0 h 4089453"/>
              <a:gd name="connsiteX1" fmla="*/ 2210326 w 2449657"/>
              <a:gd name="connsiteY1" fmla="*/ 0 h 4089453"/>
              <a:gd name="connsiteX2" fmla="*/ 2449657 w 2449657"/>
              <a:gd name="connsiteY2" fmla="*/ 239331 h 4089453"/>
              <a:gd name="connsiteX3" fmla="*/ 2449657 w 2449657"/>
              <a:gd name="connsiteY3" fmla="*/ 3850122 h 4089453"/>
              <a:gd name="connsiteX4" fmla="*/ 2210326 w 2449657"/>
              <a:gd name="connsiteY4" fmla="*/ 4089453 h 4089453"/>
              <a:gd name="connsiteX5" fmla="*/ 239331 w 2449657"/>
              <a:gd name="connsiteY5" fmla="*/ 4089453 h 4089453"/>
              <a:gd name="connsiteX6" fmla="*/ 0 w 2449657"/>
              <a:gd name="connsiteY6" fmla="*/ 3850122 h 4089453"/>
              <a:gd name="connsiteX7" fmla="*/ 0 w 2449657"/>
              <a:gd name="connsiteY7" fmla="*/ 239331 h 4089453"/>
              <a:gd name="connsiteX8" fmla="*/ 239331 w 2449657"/>
              <a:gd name="connsiteY8" fmla="*/ 0 h 40894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49657" h="4089453">
                <a:moveTo>
                  <a:pt x="239331" y="0"/>
                </a:moveTo>
                <a:lnTo>
                  <a:pt x="2210326" y="0"/>
                </a:lnTo>
                <a:cubicBezTo>
                  <a:pt x="2342505" y="0"/>
                  <a:pt x="2449657" y="107152"/>
                  <a:pt x="2449657" y="239331"/>
                </a:cubicBezTo>
                <a:lnTo>
                  <a:pt x="2449657" y="3850122"/>
                </a:lnTo>
                <a:cubicBezTo>
                  <a:pt x="2449657" y="3982301"/>
                  <a:pt x="2342505" y="4089453"/>
                  <a:pt x="2210326" y="4089453"/>
                </a:cubicBezTo>
                <a:lnTo>
                  <a:pt x="239331" y="4089453"/>
                </a:lnTo>
                <a:cubicBezTo>
                  <a:pt x="107152" y="4089453"/>
                  <a:pt x="0" y="3982301"/>
                  <a:pt x="0" y="3850122"/>
                </a:cubicBezTo>
                <a:lnTo>
                  <a:pt x="0" y="239331"/>
                </a:lnTo>
                <a:cubicBezTo>
                  <a:pt x="0" y="107152"/>
                  <a:pt x="107152" y="0"/>
                  <a:pt x="239331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1259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7D6A8E2-0A00-A0D9-EF2F-B3C66233974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53176" y="883405"/>
            <a:ext cx="4895849" cy="1948873"/>
          </a:xfrm>
          <a:custGeom>
            <a:avLst/>
            <a:gdLst>
              <a:gd name="connsiteX0" fmla="*/ 205197 w 4895849"/>
              <a:gd name="connsiteY0" fmla="*/ 0 h 1948873"/>
              <a:gd name="connsiteX1" fmla="*/ 4690652 w 4895849"/>
              <a:gd name="connsiteY1" fmla="*/ 0 h 1948873"/>
              <a:gd name="connsiteX2" fmla="*/ 4895849 w 4895849"/>
              <a:gd name="connsiteY2" fmla="*/ 205197 h 1948873"/>
              <a:gd name="connsiteX3" fmla="*/ 4895849 w 4895849"/>
              <a:gd name="connsiteY3" fmla="*/ 1743676 h 1948873"/>
              <a:gd name="connsiteX4" fmla="*/ 4690652 w 4895849"/>
              <a:gd name="connsiteY4" fmla="*/ 1948873 h 1948873"/>
              <a:gd name="connsiteX5" fmla="*/ 205197 w 4895849"/>
              <a:gd name="connsiteY5" fmla="*/ 1948873 h 1948873"/>
              <a:gd name="connsiteX6" fmla="*/ 0 w 4895849"/>
              <a:gd name="connsiteY6" fmla="*/ 1743676 h 1948873"/>
              <a:gd name="connsiteX7" fmla="*/ 0 w 4895849"/>
              <a:gd name="connsiteY7" fmla="*/ 205197 h 1948873"/>
              <a:gd name="connsiteX8" fmla="*/ 205197 w 4895849"/>
              <a:gd name="connsiteY8" fmla="*/ 0 h 1948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95849" h="1948873">
                <a:moveTo>
                  <a:pt x="205197" y="0"/>
                </a:moveTo>
                <a:lnTo>
                  <a:pt x="4690652" y="0"/>
                </a:lnTo>
                <a:cubicBezTo>
                  <a:pt x="4803979" y="0"/>
                  <a:pt x="4895849" y="91870"/>
                  <a:pt x="4895849" y="205197"/>
                </a:cubicBezTo>
                <a:lnTo>
                  <a:pt x="4895849" y="1743676"/>
                </a:lnTo>
                <a:cubicBezTo>
                  <a:pt x="4895849" y="1857003"/>
                  <a:pt x="4803979" y="1948873"/>
                  <a:pt x="4690652" y="1948873"/>
                </a:cubicBezTo>
                <a:lnTo>
                  <a:pt x="205197" y="1948873"/>
                </a:lnTo>
                <a:cubicBezTo>
                  <a:pt x="91870" y="1948873"/>
                  <a:pt x="0" y="1857003"/>
                  <a:pt x="0" y="1743676"/>
                </a:cubicBezTo>
                <a:lnTo>
                  <a:pt x="0" y="205197"/>
                </a:lnTo>
                <a:cubicBezTo>
                  <a:pt x="0" y="91870"/>
                  <a:pt x="91870" y="0"/>
                  <a:pt x="205197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4749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18FF2A2-F826-42E5-8F8D-7F0EF600F9D0}"/>
              </a:ext>
            </a:extLst>
          </p:cNvPr>
          <p:cNvSpPr txBox="1"/>
          <p:nvPr userDrawn="1"/>
        </p:nvSpPr>
        <p:spPr>
          <a:xfrm flipH="1">
            <a:off x="707189" y="314025"/>
            <a:ext cx="9360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600">
                <a:solidFill>
                  <a:schemeClr val="bg2"/>
                </a:solidFill>
                <a:latin typeface="+mj-lt"/>
                <a:cs typeface="Poppins SemiBold" panose="00000700000000000000" pitchFamily="50" charset="0"/>
              </a:defRPr>
            </a:lvl1pPr>
          </a:lstStyle>
          <a:p>
            <a:r>
              <a:rPr lang="en-US" sz="1200" b="1">
                <a:solidFill>
                  <a:schemeClr val="tx1"/>
                </a:solidFill>
                <a:effectLst>
                  <a:outerShdw blurRad="63500" sx="103000" sy="103000" algn="ctr" rotWithShape="0">
                    <a:prstClr val="black">
                      <a:alpha val="10000"/>
                    </a:prstClr>
                  </a:outerShdw>
                </a:effectLst>
                <a:cs typeface="Plus Jakarta Sans" pitchFamily="2" charset="0"/>
              </a:rPr>
              <a:t>Entropy</a:t>
            </a:r>
            <a:endParaRPr lang="en-ID" sz="1200" b="1">
              <a:solidFill>
                <a:schemeClr val="tx1"/>
              </a:solidFill>
              <a:effectLst>
                <a:outerShdw blurRad="63500" sx="103000" sy="103000" algn="ctr" rotWithShape="0">
                  <a:prstClr val="black">
                    <a:alpha val="10000"/>
                  </a:prstClr>
                </a:outerShdw>
              </a:effectLst>
              <a:cs typeface="Plus Jakarta Sans" pitchFamily="2" charset="0"/>
            </a:endParaRPr>
          </a:p>
        </p:txBody>
      </p:sp>
      <p:sp>
        <p:nvSpPr>
          <p:cNvPr id="4" name="Graphic 2">
            <a:extLst>
              <a:ext uri="{FF2B5EF4-FFF2-40B4-BE49-F238E27FC236}">
                <a16:creationId xmlns:a16="http://schemas.microsoft.com/office/drawing/2014/main" id="{CB66BC91-7FB5-0612-5EA0-599C7ABA9396}"/>
              </a:ext>
            </a:extLst>
          </p:cNvPr>
          <p:cNvSpPr/>
          <p:nvPr/>
        </p:nvSpPr>
        <p:spPr>
          <a:xfrm>
            <a:off x="428494" y="338224"/>
            <a:ext cx="229011" cy="228609"/>
          </a:xfrm>
          <a:custGeom>
            <a:avLst/>
            <a:gdLst>
              <a:gd name="connsiteX0" fmla="*/ 133757 w 229011"/>
              <a:gd name="connsiteY0" fmla="*/ 38100 h 228609"/>
              <a:gd name="connsiteX1" fmla="*/ 133757 w 229011"/>
              <a:gd name="connsiteY1" fmla="*/ 33338 h 228609"/>
              <a:gd name="connsiteX2" fmla="*/ 167094 w 229011"/>
              <a:gd name="connsiteY2" fmla="*/ 0 h 228609"/>
              <a:gd name="connsiteX3" fmla="*/ 182191 w 229011"/>
              <a:gd name="connsiteY3" fmla="*/ 3686 h 228609"/>
              <a:gd name="connsiteX4" fmla="*/ 200432 w 229011"/>
              <a:gd name="connsiteY4" fmla="*/ 0 h 228609"/>
              <a:gd name="connsiteX5" fmla="*/ 229007 w 229011"/>
              <a:gd name="connsiteY5" fmla="*/ 28575 h 228609"/>
              <a:gd name="connsiteX6" fmla="*/ 200432 w 229011"/>
              <a:gd name="connsiteY6" fmla="*/ 57150 h 228609"/>
              <a:gd name="connsiteX7" fmla="*/ 190907 w 229011"/>
              <a:gd name="connsiteY7" fmla="*/ 47625 h 228609"/>
              <a:gd name="connsiteX8" fmla="*/ 200432 w 229011"/>
              <a:gd name="connsiteY8" fmla="*/ 38100 h 228609"/>
              <a:gd name="connsiteX9" fmla="*/ 209957 w 229011"/>
              <a:gd name="connsiteY9" fmla="*/ 28575 h 228609"/>
              <a:gd name="connsiteX10" fmla="*/ 200432 w 229011"/>
              <a:gd name="connsiteY10" fmla="*/ 19050 h 228609"/>
              <a:gd name="connsiteX11" fmla="*/ 185696 w 229011"/>
              <a:gd name="connsiteY11" fmla="*/ 22889 h 228609"/>
              <a:gd name="connsiteX12" fmla="*/ 175628 w 229011"/>
              <a:gd name="connsiteY12" fmla="*/ 21984 h 228609"/>
              <a:gd name="connsiteX13" fmla="*/ 167094 w 229011"/>
              <a:gd name="connsiteY13" fmla="*/ 19040 h 228609"/>
              <a:gd name="connsiteX14" fmla="*/ 152807 w 229011"/>
              <a:gd name="connsiteY14" fmla="*/ 33328 h 228609"/>
              <a:gd name="connsiteX15" fmla="*/ 152807 w 229011"/>
              <a:gd name="connsiteY15" fmla="*/ 38090 h 228609"/>
              <a:gd name="connsiteX16" fmla="*/ 143282 w 229011"/>
              <a:gd name="connsiteY16" fmla="*/ 47615 h 228609"/>
              <a:gd name="connsiteX17" fmla="*/ 133757 w 229011"/>
              <a:gd name="connsiteY17" fmla="*/ 38090 h 228609"/>
              <a:gd name="connsiteX18" fmla="*/ 57557 w 229011"/>
              <a:gd name="connsiteY18" fmla="*/ 47625 h 228609"/>
              <a:gd name="connsiteX19" fmla="*/ 67082 w 229011"/>
              <a:gd name="connsiteY19" fmla="*/ 38100 h 228609"/>
              <a:gd name="connsiteX20" fmla="*/ 67082 w 229011"/>
              <a:gd name="connsiteY20" fmla="*/ 33338 h 228609"/>
              <a:gd name="connsiteX21" fmla="*/ 81369 w 229011"/>
              <a:gd name="connsiteY21" fmla="*/ 19050 h 228609"/>
              <a:gd name="connsiteX22" fmla="*/ 89903 w 229011"/>
              <a:gd name="connsiteY22" fmla="*/ 21993 h 228609"/>
              <a:gd name="connsiteX23" fmla="*/ 99971 w 229011"/>
              <a:gd name="connsiteY23" fmla="*/ 22898 h 228609"/>
              <a:gd name="connsiteX24" fmla="*/ 114707 w 229011"/>
              <a:gd name="connsiteY24" fmla="*/ 19060 h 228609"/>
              <a:gd name="connsiteX25" fmla="*/ 124232 w 229011"/>
              <a:gd name="connsiteY25" fmla="*/ 9535 h 228609"/>
              <a:gd name="connsiteX26" fmla="*/ 114707 w 229011"/>
              <a:gd name="connsiteY26" fmla="*/ 10 h 228609"/>
              <a:gd name="connsiteX27" fmla="*/ 96466 w 229011"/>
              <a:gd name="connsiteY27" fmla="*/ 3696 h 228609"/>
              <a:gd name="connsiteX28" fmla="*/ 81369 w 229011"/>
              <a:gd name="connsiteY28" fmla="*/ 10 h 228609"/>
              <a:gd name="connsiteX29" fmla="*/ 48032 w 229011"/>
              <a:gd name="connsiteY29" fmla="*/ 33347 h 228609"/>
              <a:gd name="connsiteX30" fmla="*/ 48032 w 229011"/>
              <a:gd name="connsiteY30" fmla="*/ 38110 h 228609"/>
              <a:gd name="connsiteX31" fmla="*/ 57557 w 229011"/>
              <a:gd name="connsiteY31" fmla="*/ 47635 h 228609"/>
              <a:gd name="connsiteX32" fmla="*/ 159912 w 229011"/>
              <a:gd name="connsiteY32" fmla="*/ 192929 h 228609"/>
              <a:gd name="connsiteX33" fmla="*/ 158826 w 229011"/>
              <a:gd name="connsiteY33" fmla="*/ 216913 h 228609"/>
              <a:gd name="connsiteX34" fmla="*/ 137862 w 229011"/>
              <a:gd name="connsiteY34" fmla="*/ 228610 h 228609"/>
              <a:gd name="connsiteX35" fmla="*/ 24676 w 229011"/>
              <a:gd name="connsiteY35" fmla="*/ 228610 h 228609"/>
              <a:gd name="connsiteX36" fmla="*/ 3702 w 229011"/>
              <a:gd name="connsiteY36" fmla="*/ 216913 h 228609"/>
              <a:gd name="connsiteX37" fmla="*/ 2626 w 229011"/>
              <a:gd name="connsiteY37" fmla="*/ 192929 h 228609"/>
              <a:gd name="connsiteX38" fmla="*/ 13694 w 229011"/>
              <a:gd name="connsiteY38" fmla="*/ 170793 h 228609"/>
              <a:gd name="connsiteX39" fmla="*/ 28772 w 229011"/>
              <a:gd name="connsiteY39" fmla="*/ 106899 h 228609"/>
              <a:gd name="connsiteX40" fmla="*/ 28772 w 229011"/>
              <a:gd name="connsiteY40" fmla="*/ 85725 h 228609"/>
              <a:gd name="connsiteX41" fmla="*/ 47822 w 229011"/>
              <a:gd name="connsiteY41" fmla="*/ 66675 h 228609"/>
              <a:gd name="connsiteX42" fmla="*/ 114697 w 229011"/>
              <a:gd name="connsiteY42" fmla="*/ 66675 h 228609"/>
              <a:gd name="connsiteX43" fmla="*/ 133747 w 229011"/>
              <a:gd name="connsiteY43" fmla="*/ 85725 h 228609"/>
              <a:gd name="connsiteX44" fmla="*/ 133747 w 229011"/>
              <a:gd name="connsiteY44" fmla="*/ 106899 h 228609"/>
              <a:gd name="connsiteX45" fmla="*/ 148835 w 229011"/>
              <a:gd name="connsiteY45" fmla="*/ 170793 h 228609"/>
              <a:gd name="connsiteX46" fmla="*/ 159903 w 229011"/>
              <a:gd name="connsiteY46" fmla="*/ 192929 h 228609"/>
              <a:gd name="connsiteX47" fmla="*/ 47832 w 229011"/>
              <a:gd name="connsiteY47" fmla="*/ 106899 h 228609"/>
              <a:gd name="connsiteX48" fmla="*/ 46889 w 229011"/>
              <a:gd name="connsiteY48" fmla="*/ 123825 h 228609"/>
              <a:gd name="connsiteX49" fmla="*/ 115650 w 229011"/>
              <a:gd name="connsiteY49" fmla="*/ 123825 h 228609"/>
              <a:gd name="connsiteX50" fmla="*/ 114707 w 229011"/>
              <a:gd name="connsiteY50" fmla="*/ 106899 h 228609"/>
              <a:gd name="connsiteX51" fmla="*/ 114707 w 229011"/>
              <a:gd name="connsiteY51" fmla="*/ 85725 h 228609"/>
              <a:gd name="connsiteX52" fmla="*/ 47832 w 229011"/>
              <a:gd name="connsiteY52" fmla="*/ 85725 h 228609"/>
              <a:gd name="connsiteX53" fmla="*/ 47832 w 229011"/>
              <a:gd name="connsiteY53" fmla="*/ 106899 h 228609"/>
              <a:gd name="connsiteX54" fmla="*/ 142872 w 229011"/>
              <a:gd name="connsiteY54" fmla="*/ 201454 h 228609"/>
              <a:gd name="connsiteX55" fmla="*/ 131804 w 229011"/>
              <a:gd name="connsiteY55" fmla="*/ 179318 h 228609"/>
              <a:gd name="connsiteX56" fmla="*/ 118812 w 229011"/>
              <a:gd name="connsiteY56" fmla="*/ 142885 h 228609"/>
              <a:gd name="connsiteX57" fmla="*/ 43736 w 229011"/>
              <a:gd name="connsiteY57" fmla="*/ 142885 h 228609"/>
              <a:gd name="connsiteX58" fmla="*/ 30744 w 229011"/>
              <a:gd name="connsiteY58" fmla="*/ 179318 h 228609"/>
              <a:gd name="connsiteX59" fmla="*/ 19676 w 229011"/>
              <a:gd name="connsiteY59" fmla="*/ 201454 h 228609"/>
              <a:gd name="connsiteX60" fmla="*/ 19914 w 229011"/>
              <a:gd name="connsiteY60" fmla="*/ 206893 h 228609"/>
              <a:gd name="connsiteX61" fmla="*/ 24676 w 229011"/>
              <a:gd name="connsiteY61" fmla="*/ 209550 h 228609"/>
              <a:gd name="connsiteX62" fmla="*/ 137852 w 229011"/>
              <a:gd name="connsiteY62" fmla="*/ 209550 h 228609"/>
              <a:gd name="connsiteX63" fmla="*/ 142615 w 229011"/>
              <a:gd name="connsiteY63" fmla="*/ 206893 h 228609"/>
              <a:gd name="connsiteX64" fmla="*/ 142862 w 229011"/>
              <a:gd name="connsiteY64" fmla="*/ 201454 h 228609"/>
              <a:gd name="connsiteX65" fmla="*/ 215310 w 229011"/>
              <a:gd name="connsiteY65" fmla="*/ 170793 h 228609"/>
              <a:gd name="connsiteX66" fmla="*/ 200232 w 229011"/>
              <a:gd name="connsiteY66" fmla="*/ 106899 h 228609"/>
              <a:gd name="connsiteX67" fmla="*/ 200232 w 229011"/>
              <a:gd name="connsiteY67" fmla="*/ 85725 h 228609"/>
              <a:gd name="connsiteX68" fmla="*/ 181182 w 229011"/>
              <a:gd name="connsiteY68" fmla="*/ 66675 h 228609"/>
              <a:gd name="connsiteX69" fmla="*/ 161932 w 229011"/>
              <a:gd name="connsiteY69" fmla="*/ 66675 h 228609"/>
              <a:gd name="connsiteX70" fmla="*/ 152407 w 229011"/>
              <a:gd name="connsiteY70" fmla="*/ 76200 h 228609"/>
              <a:gd name="connsiteX71" fmla="*/ 161932 w 229011"/>
              <a:gd name="connsiteY71" fmla="*/ 85725 h 228609"/>
              <a:gd name="connsiteX72" fmla="*/ 181182 w 229011"/>
              <a:gd name="connsiteY72" fmla="*/ 85725 h 228609"/>
              <a:gd name="connsiteX73" fmla="*/ 181182 w 229011"/>
              <a:gd name="connsiteY73" fmla="*/ 106899 h 228609"/>
              <a:gd name="connsiteX74" fmla="*/ 182125 w 229011"/>
              <a:gd name="connsiteY74" fmla="*/ 123825 h 228609"/>
              <a:gd name="connsiteX75" fmla="*/ 162332 w 229011"/>
              <a:gd name="connsiteY75" fmla="*/ 123825 h 228609"/>
              <a:gd name="connsiteX76" fmla="*/ 152807 w 229011"/>
              <a:gd name="connsiteY76" fmla="*/ 133350 h 228609"/>
              <a:gd name="connsiteX77" fmla="*/ 162332 w 229011"/>
              <a:gd name="connsiteY77" fmla="*/ 142875 h 228609"/>
              <a:gd name="connsiteX78" fmla="*/ 185287 w 229011"/>
              <a:gd name="connsiteY78" fmla="*/ 142875 h 228609"/>
              <a:gd name="connsiteX79" fmla="*/ 198269 w 229011"/>
              <a:gd name="connsiteY79" fmla="*/ 179308 h 228609"/>
              <a:gd name="connsiteX80" fmla="*/ 209337 w 229011"/>
              <a:gd name="connsiteY80" fmla="*/ 201444 h 228609"/>
              <a:gd name="connsiteX81" fmla="*/ 209099 w 229011"/>
              <a:gd name="connsiteY81" fmla="*/ 206893 h 228609"/>
              <a:gd name="connsiteX82" fmla="*/ 204337 w 229011"/>
              <a:gd name="connsiteY82" fmla="*/ 209540 h 228609"/>
              <a:gd name="connsiteX83" fmla="*/ 190907 w 229011"/>
              <a:gd name="connsiteY83" fmla="*/ 209540 h 228609"/>
              <a:gd name="connsiteX84" fmla="*/ 181382 w 229011"/>
              <a:gd name="connsiteY84" fmla="*/ 219065 h 228609"/>
              <a:gd name="connsiteX85" fmla="*/ 190907 w 229011"/>
              <a:gd name="connsiteY85" fmla="*/ 228590 h 228609"/>
              <a:gd name="connsiteX86" fmla="*/ 204337 w 229011"/>
              <a:gd name="connsiteY86" fmla="*/ 228590 h 228609"/>
              <a:gd name="connsiteX87" fmla="*/ 225311 w 229011"/>
              <a:gd name="connsiteY87" fmla="*/ 216894 h 228609"/>
              <a:gd name="connsiteX88" fmla="*/ 226378 w 229011"/>
              <a:gd name="connsiteY88" fmla="*/ 192910 h 228609"/>
              <a:gd name="connsiteX89" fmla="*/ 215310 w 229011"/>
              <a:gd name="connsiteY89" fmla="*/ 170774 h 228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229011" h="228609">
                <a:moveTo>
                  <a:pt x="133757" y="38100"/>
                </a:moveTo>
                <a:lnTo>
                  <a:pt x="133757" y="33338"/>
                </a:lnTo>
                <a:cubicBezTo>
                  <a:pt x="133757" y="14954"/>
                  <a:pt x="148711" y="0"/>
                  <a:pt x="167094" y="0"/>
                </a:cubicBezTo>
                <a:cubicBezTo>
                  <a:pt x="172390" y="0"/>
                  <a:pt x="177524" y="1267"/>
                  <a:pt x="182191" y="3686"/>
                </a:cubicBezTo>
                <a:cubicBezTo>
                  <a:pt x="186639" y="2000"/>
                  <a:pt x="193393" y="0"/>
                  <a:pt x="200432" y="0"/>
                </a:cubicBezTo>
                <a:cubicBezTo>
                  <a:pt x="216186" y="0"/>
                  <a:pt x="229007" y="12821"/>
                  <a:pt x="229007" y="28575"/>
                </a:cubicBezTo>
                <a:cubicBezTo>
                  <a:pt x="229007" y="44329"/>
                  <a:pt x="216186" y="57150"/>
                  <a:pt x="200432" y="57150"/>
                </a:cubicBezTo>
                <a:cubicBezTo>
                  <a:pt x="195164" y="57150"/>
                  <a:pt x="190907" y="52892"/>
                  <a:pt x="190907" y="47625"/>
                </a:cubicBezTo>
                <a:cubicBezTo>
                  <a:pt x="190907" y="42358"/>
                  <a:pt x="195164" y="38100"/>
                  <a:pt x="200432" y="38100"/>
                </a:cubicBezTo>
                <a:cubicBezTo>
                  <a:pt x="205699" y="38100"/>
                  <a:pt x="209957" y="33833"/>
                  <a:pt x="209957" y="28575"/>
                </a:cubicBezTo>
                <a:cubicBezTo>
                  <a:pt x="209957" y="23317"/>
                  <a:pt x="205689" y="19050"/>
                  <a:pt x="200432" y="19050"/>
                </a:cubicBezTo>
                <a:cubicBezTo>
                  <a:pt x="194602" y="19050"/>
                  <a:pt x="187821" y="21822"/>
                  <a:pt x="185696" y="22889"/>
                </a:cubicBezTo>
                <a:cubicBezTo>
                  <a:pt x="182429" y="24536"/>
                  <a:pt x="178524" y="24184"/>
                  <a:pt x="175628" y="21984"/>
                </a:cubicBezTo>
                <a:cubicBezTo>
                  <a:pt x="173847" y="20641"/>
                  <a:pt x="170933" y="19040"/>
                  <a:pt x="167094" y="19040"/>
                </a:cubicBezTo>
                <a:cubicBezTo>
                  <a:pt x="159217" y="19040"/>
                  <a:pt x="152807" y="25451"/>
                  <a:pt x="152807" y="33328"/>
                </a:cubicBezTo>
                <a:lnTo>
                  <a:pt x="152807" y="38090"/>
                </a:lnTo>
                <a:cubicBezTo>
                  <a:pt x="152807" y="43358"/>
                  <a:pt x="148549" y="47615"/>
                  <a:pt x="143282" y="47615"/>
                </a:cubicBezTo>
                <a:cubicBezTo>
                  <a:pt x="138014" y="47615"/>
                  <a:pt x="133757" y="43358"/>
                  <a:pt x="133757" y="38090"/>
                </a:cubicBezTo>
                <a:close/>
                <a:moveTo>
                  <a:pt x="57557" y="47625"/>
                </a:moveTo>
                <a:cubicBezTo>
                  <a:pt x="62814" y="47625"/>
                  <a:pt x="67082" y="43367"/>
                  <a:pt x="67082" y="38100"/>
                </a:cubicBezTo>
                <a:lnTo>
                  <a:pt x="67082" y="33338"/>
                </a:lnTo>
                <a:cubicBezTo>
                  <a:pt x="67082" y="25460"/>
                  <a:pt x="73492" y="19050"/>
                  <a:pt x="81369" y="19050"/>
                </a:cubicBezTo>
                <a:cubicBezTo>
                  <a:pt x="85217" y="19050"/>
                  <a:pt x="88132" y="20650"/>
                  <a:pt x="89903" y="21993"/>
                </a:cubicBezTo>
                <a:cubicBezTo>
                  <a:pt x="92809" y="24184"/>
                  <a:pt x="96733" y="24546"/>
                  <a:pt x="99971" y="22898"/>
                </a:cubicBezTo>
                <a:cubicBezTo>
                  <a:pt x="102095" y="21831"/>
                  <a:pt x="108887" y="19060"/>
                  <a:pt x="114707" y="19060"/>
                </a:cubicBezTo>
                <a:cubicBezTo>
                  <a:pt x="119964" y="19060"/>
                  <a:pt x="124232" y="14802"/>
                  <a:pt x="124232" y="9535"/>
                </a:cubicBezTo>
                <a:cubicBezTo>
                  <a:pt x="124232" y="4267"/>
                  <a:pt x="119964" y="10"/>
                  <a:pt x="114707" y="10"/>
                </a:cubicBezTo>
                <a:cubicBezTo>
                  <a:pt x="107668" y="10"/>
                  <a:pt x="100914" y="2010"/>
                  <a:pt x="96466" y="3696"/>
                </a:cubicBezTo>
                <a:cubicBezTo>
                  <a:pt x="91789" y="1276"/>
                  <a:pt x="86665" y="10"/>
                  <a:pt x="81369" y="10"/>
                </a:cubicBezTo>
                <a:cubicBezTo>
                  <a:pt x="62986" y="10"/>
                  <a:pt x="48032" y="14964"/>
                  <a:pt x="48032" y="33347"/>
                </a:cubicBezTo>
                <a:lnTo>
                  <a:pt x="48032" y="38110"/>
                </a:lnTo>
                <a:cubicBezTo>
                  <a:pt x="48032" y="43377"/>
                  <a:pt x="52299" y="47635"/>
                  <a:pt x="57557" y="47635"/>
                </a:cubicBezTo>
                <a:close/>
                <a:moveTo>
                  <a:pt x="159912" y="192929"/>
                </a:moveTo>
                <a:cubicBezTo>
                  <a:pt x="163751" y="200635"/>
                  <a:pt x="163351" y="209598"/>
                  <a:pt x="158826" y="216913"/>
                </a:cubicBezTo>
                <a:cubicBezTo>
                  <a:pt x="154302" y="224238"/>
                  <a:pt x="146463" y="228610"/>
                  <a:pt x="137862" y="228610"/>
                </a:cubicBezTo>
                <a:lnTo>
                  <a:pt x="24676" y="228610"/>
                </a:lnTo>
                <a:cubicBezTo>
                  <a:pt x="16066" y="228610"/>
                  <a:pt x="8227" y="224238"/>
                  <a:pt x="3702" y="216913"/>
                </a:cubicBezTo>
                <a:cubicBezTo>
                  <a:pt x="-822" y="209588"/>
                  <a:pt x="-1222" y="200625"/>
                  <a:pt x="2626" y="192929"/>
                </a:cubicBezTo>
                <a:lnTo>
                  <a:pt x="13694" y="170793"/>
                </a:lnTo>
                <a:cubicBezTo>
                  <a:pt x="23562" y="151067"/>
                  <a:pt x="28772" y="128959"/>
                  <a:pt x="28772" y="106899"/>
                </a:cubicBezTo>
                <a:lnTo>
                  <a:pt x="28772" y="85725"/>
                </a:lnTo>
                <a:cubicBezTo>
                  <a:pt x="28772" y="75219"/>
                  <a:pt x="37316" y="66675"/>
                  <a:pt x="47822" y="66675"/>
                </a:cubicBezTo>
                <a:lnTo>
                  <a:pt x="114697" y="66675"/>
                </a:lnTo>
                <a:cubicBezTo>
                  <a:pt x="125203" y="66675"/>
                  <a:pt x="133747" y="75219"/>
                  <a:pt x="133747" y="85725"/>
                </a:cubicBezTo>
                <a:lnTo>
                  <a:pt x="133747" y="106899"/>
                </a:lnTo>
                <a:cubicBezTo>
                  <a:pt x="133747" y="128969"/>
                  <a:pt x="138967" y="151067"/>
                  <a:pt x="148835" y="170793"/>
                </a:cubicBezTo>
                <a:lnTo>
                  <a:pt x="159903" y="192929"/>
                </a:lnTo>
                <a:close/>
                <a:moveTo>
                  <a:pt x="47832" y="106899"/>
                </a:moveTo>
                <a:cubicBezTo>
                  <a:pt x="47832" y="112557"/>
                  <a:pt x="47489" y="118205"/>
                  <a:pt x="46889" y="123825"/>
                </a:cubicBezTo>
                <a:lnTo>
                  <a:pt x="115650" y="123825"/>
                </a:lnTo>
                <a:cubicBezTo>
                  <a:pt x="115049" y="118196"/>
                  <a:pt x="114707" y="112547"/>
                  <a:pt x="114707" y="106899"/>
                </a:cubicBezTo>
                <a:lnTo>
                  <a:pt x="114707" y="85725"/>
                </a:lnTo>
                <a:lnTo>
                  <a:pt x="47832" y="85725"/>
                </a:lnTo>
                <a:lnTo>
                  <a:pt x="47832" y="106899"/>
                </a:lnTo>
                <a:close/>
                <a:moveTo>
                  <a:pt x="142872" y="201454"/>
                </a:moveTo>
                <a:lnTo>
                  <a:pt x="131804" y="179318"/>
                </a:lnTo>
                <a:cubicBezTo>
                  <a:pt x="126022" y="167764"/>
                  <a:pt x="121688" y="155496"/>
                  <a:pt x="118812" y="142885"/>
                </a:cubicBezTo>
                <a:lnTo>
                  <a:pt x="43736" y="142885"/>
                </a:lnTo>
                <a:cubicBezTo>
                  <a:pt x="40859" y="155496"/>
                  <a:pt x="36525" y="167764"/>
                  <a:pt x="30744" y="179318"/>
                </a:cubicBezTo>
                <a:lnTo>
                  <a:pt x="19676" y="201454"/>
                </a:lnTo>
                <a:cubicBezTo>
                  <a:pt x="18418" y="203978"/>
                  <a:pt x="19428" y="206102"/>
                  <a:pt x="19914" y="206893"/>
                </a:cubicBezTo>
                <a:cubicBezTo>
                  <a:pt x="20409" y="207693"/>
                  <a:pt x="21866" y="209550"/>
                  <a:pt x="24676" y="209550"/>
                </a:cubicBezTo>
                <a:lnTo>
                  <a:pt x="137852" y="209550"/>
                </a:lnTo>
                <a:cubicBezTo>
                  <a:pt x="140672" y="209550"/>
                  <a:pt x="142120" y="207693"/>
                  <a:pt x="142615" y="206893"/>
                </a:cubicBezTo>
                <a:cubicBezTo>
                  <a:pt x="143110" y="206102"/>
                  <a:pt x="144120" y="203968"/>
                  <a:pt x="142862" y="201454"/>
                </a:cubicBezTo>
                <a:close/>
                <a:moveTo>
                  <a:pt x="215310" y="170793"/>
                </a:moveTo>
                <a:cubicBezTo>
                  <a:pt x="205451" y="151057"/>
                  <a:pt x="200232" y="128959"/>
                  <a:pt x="200232" y="106899"/>
                </a:cubicBezTo>
                <a:lnTo>
                  <a:pt x="200232" y="85725"/>
                </a:lnTo>
                <a:cubicBezTo>
                  <a:pt x="200232" y="75219"/>
                  <a:pt x="191688" y="66675"/>
                  <a:pt x="181182" y="66675"/>
                </a:cubicBezTo>
                <a:lnTo>
                  <a:pt x="161932" y="66675"/>
                </a:lnTo>
                <a:cubicBezTo>
                  <a:pt x="156664" y="66675"/>
                  <a:pt x="152407" y="70933"/>
                  <a:pt x="152407" y="76200"/>
                </a:cubicBezTo>
                <a:cubicBezTo>
                  <a:pt x="152407" y="81467"/>
                  <a:pt x="156664" y="85725"/>
                  <a:pt x="161932" y="85725"/>
                </a:cubicBezTo>
                <a:lnTo>
                  <a:pt x="181182" y="85725"/>
                </a:lnTo>
                <a:lnTo>
                  <a:pt x="181182" y="106899"/>
                </a:lnTo>
                <a:cubicBezTo>
                  <a:pt x="181182" y="112547"/>
                  <a:pt x="181524" y="118205"/>
                  <a:pt x="182125" y="123825"/>
                </a:cubicBezTo>
                <a:lnTo>
                  <a:pt x="162332" y="123825"/>
                </a:lnTo>
                <a:cubicBezTo>
                  <a:pt x="157064" y="123825"/>
                  <a:pt x="152807" y="128083"/>
                  <a:pt x="152807" y="133350"/>
                </a:cubicBezTo>
                <a:cubicBezTo>
                  <a:pt x="152807" y="138617"/>
                  <a:pt x="157064" y="142875"/>
                  <a:pt x="162332" y="142875"/>
                </a:cubicBezTo>
                <a:lnTo>
                  <a:pt x="185287" y="142875"/>
                </a:lnTo>
                <a:cubicBezTo>
                  <a:pt x="188163" y="155486"/>
                  <a:pt x="192497" y="167754"/>
                  <a:pt x="198269" y="179308"/>
                </a:cubicBezTo>
                <a:lnTo>
                  <a:pt x="209337" y="201444"/>
                </a:lnTo>
                <a:cubicBezTo>
                  <a:pt x="210604" y="203968"/>
                  <a:pt x="209585" y="206092"/>
                  <a:pt x="209099" y="206893"/>
                </a:cubicBezTo>
                <a:cubicBezTo>
                  <a:pt x="208604" y="207683"/>
                  <a:pt x="207156" y="209540"/>
                  <a:pt x="204337" y="209540"/>
                </a:cubicBezTo>
                <a:lnTo>
                  <a:pt x="190907" y="209540"/>
                </a:lnTo>
                <a:cubicBezTo>
                  <a:pt x="185639" y="209540"/>
                  <a:pt x="181382" y="213798"/>
                  <a:pt x="181382" y="219065"/>
                </a:cubicBezTo>
                <a:cubicBezTo>
                  <a:pt x="181382" y="224333"/>
                  <a:pt x="185639" y="228590"/>
                  <a:pt x="190907" y="228590"/>
                </a:cubicBezTo>
                <a:lnTo>
                  <a:pt x="204337" y="228590"/>
                </a:lnTo>
                <a:cubicBezTo>
                  <a:pt x="212938" y="228590"/>
                  <a:pt x="220787" y="224219"/>
                  <a:pt x="225311" y="216894"/>
                </a:cubicBezTo>
                <a:cubicBezTo>
                  <a:pt x="229835" y="209569"/>
                  <a:pt x="230235" y="200606"/>
                  <a:pt x="226378" y="192910"/>
                </a:cubicBezTo>
                <a:lnTo>
                  <a:pt x="215310" y="170774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B6DE174-18C6-8E6F-0470-7BE355F3E40D}"/>
              </a:ext>
            </a:extLst>
          </p:cNvPr>
          <p:cNvGrpSpPr/>
          <p:nvPr userDrawn="1"/>
        </p:nvGrpSpPr>
        <p:grpSpPr>
          <a:xfrm>
            <a:off x="302409" y="6381277"/>
            <a:ext cx="11587182" cy="276999"/>
            <a:chOff x="302409" y="6381277"/>
            <a:chExt cx="11587182" cy="27699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365D8DF-4BF8-8531-4E35-4E060232072E}"/>
                </a:ext>
              </a:extLst>
            </p:cNvPr>
            <p:cNvSpPr txBox="1"/>
            <p:nvPr userDrawn="1"/>
          </p:nvSpPr>
          <p:spPr>
            <a:xfrm>
              <a:off x="302409" y="6381277"/>
              <a:ext cx="134079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200" b="1">
                  <a:solidFill>
                    <a:schemeClr val="tx1"/>
                  </a:solidFill>
                  <a:ea typeface="Roboto Medium" panose="02000000000000000000" pitchFamily="2" charset="0"/>
                </a:rPr>
                <a:t>Enrtopy © 2024</a:t>
              </a: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CD0DBF39-C76F-BFDC-0114-2B0EC97710E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709873" y="6519776"/>
              <a:ext cx="10179718" cy="0"/>
            </a:xfrm>
            <a:prstGeom prst="line">
              <a:avLst/>
            </a:prstGeom>
            <a:ln w="22225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09542659-7FC8-DBF6-1E3E-232759A80E4B}"/>
              </a:ext>
            </a:extLst>
          </p:cNvPr>
          <p:cNvGrpSpPr/>
          <p:nvPr userDrawn="1"/>
        </p:nvGrpSpPr>
        <p:grpSpPr>
          <a:xfrm>
            <a:off x="10204687" y="379372"/>
            <a:ext cx="1554441" cy="146304"/>
            <a:chOff x="10204687" y="423116"/>
            <a:chExt cx="1554441" cy="146304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D8CC29B-52DD-8EA3-8958-CAC7559AEA9C}"/>
                </a:ext>
              </a:extLst>
            </p:cNvPr>
            <p:cNvSpPr/>
            <p:nvPr/>
          </p:nvSpPr>
          <p:spPr>
            <a:xfrm rot="5400000">
              <a:off x="11612824" y="423116"/>
              <a:ext cx="146304" cy="14630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FF3C224-8844-CABD-599B-648E93C78280}"/>
                </a:ext>
              </a:extLst>
            </p:cNvPr>
            <p:cNvSpPr/>
            <p:nvPr/>
          </p:nvSpPr>
          <p:spPr>
            <a:xfrm rot="5400000">
              <a:off x="10204687" y="450548"/>
              <a:ext cx="91440" cy="9144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9B6777B-EFC9-90C3-3413-919BAFEE7CCE}"/>
                </a:ext>
              </a:extLst>
            </p:cNvPr>
            <p:cNvSpPr/>
            <p:nvPr/>
          </p:nvSpPr>
          <p:spPr>
            <a:xfrm rot="5400000">
              <a:off x="10664558" y="442058"/>
              <a:ext cx="108422" cy="10842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15130CA-8157-770E-5D50-C910FAEFD11A}"/>
                </a:ext>
              </a:extLst>
            </p:cNvPr>
            <p:cNvSpPr/>
            <p:nvPr/>
          </p:nvSpPr>
          <p:spPr>
            <a:xfrm rot="5400000">
              <a:off x="11126516" y="432260"/>
              <a:ext cx="128016" cy="12801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038069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75">
            <a:extLst>
              <a:ext uri="{FF2B5EF4-FFF2-40B4-BE49-F238E27FC236}">
                <a16:creationId xmlns:a16="http://schemas.microsoft.com/office/drawing/2014/main" id="{147BEBB5-F112-C997-66F8-5C62F4F22301}"/>
              </a:ext>
            </a:extLst>
          </p:cNvPr>
          <p:cNvSpPr/>
          <p:nvPr/>
        </p:nvSpPr>
        <p:spPr>
          <a:xfrm>
            <a:off x="5097101" y="992390"/>
            <a:ext cx="7094899" cy="50984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D78D19A4-BF1F-3C6E-5E61-AEAFA565036E}"/>
              </a:ext>
            </a:extLst>
          </p:cNvPr>
          <p:cNvGrpSpPr/>
          <p:nvPr/>
        </p:nvGrpSpPr>
        <p:grpSpPr>
          <a:xfrm>
            <a:off x="5907720" y="1069506"/>
            <a:ext cx="5705104" cy="4615302"/>
            <a:chOff x="6668366" y="1491412"/>
            <a:chExt cx="4893070" cy="389117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265D451-FD0B-4179-4C00-3CEDEE3AEAFB}"/>
                </a:ext>
              </a:extLst>
            </p:cNvPr>
            <p:cNvSpPr txBox="1"/>
            <p:nvPr/>
          </p:nvSpPr>
          <p:spPr>
            <a:xfrm flipH="1">
              <a:off x="6668366" y="1491412"/>
              <a:ext cx="4893070" cy="1634769"/>
            </a:xfrm>
            <a:prstGeom prst="rect">
              <a:avLst/>
            </a:prstGeom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8000">
                  <a:latin typeface="+mj-lt"/>
                  <a:cs typeface="Poppins SemiBold" panose="00000700000000000000" pitchFamily="50" charset="0"/>
                </a:defRPr>
              </a:lvl1pPr>
            </a:lstStyle>
            <a:p>
              <a:r>
                <a:rPr lang="en-US" sz="4000" dirty="0"/>
                <a:t> </a:t>
              </a:r>
              <a:r>
                <a:rPr lang="en-US" sz="4000" b="1" dirty="0"/>
                <a:t>Exploring Neural Approaches for </a:t>
              </a:r>
            </a:p>
            <a:p>
              <a:r>
                <a:rPr lang="en-US" sz="4000" b="1" dirty="0"/>
                <a:t>Tiny Story Generation </a:t>
              </a:r>
              <a:endParaRPr lang="en-ID" sz="4800" b="1" dirty="0">
                <a:cs typeface="Poppins SemiBold" pitchFamily="2" charset="7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8F33B64-17FC-95CC-18B6-ABBA4D325B25}"/>
                </a:ext>
              </a:extLst>
            </p:cNvPr>
            <p:cNvSpPr txBox="1"/>
            <p:nvPr/>
          </p:nvSpPr>
          <p:spPr>
            <a:xfrm>
              <a:off x="6741446" y="3675462"/>
              <a:ext cx="47895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3600" b="1">
                  <a:solidFill>
                    <a:schemeClr val="bg2"/>
                  </a:solidFill>
                  <a:latin typeface="+mj-lt"/>
                  <a:cs typeface="Poppins SemiBold" panose="00000700000000000000" pitchFamily="50" charset="0"/>
                </a:defRPr>
              </a:lvl1pPr>
            </a:lstStyle>
            <a:p>
              <a:pPr algn="ctr"/>
              <a:r>
                <a:rPr lang="en-US" sz="1600">
                  <a:solidFill>
                    <a:schemeClr val="accent2">
                      <a:lumMod val="75000"/>
                    </a:schemeClr>
                  </a:solidFill>
                  <a:latin typeface="+mn-lt"/>
                  <a:ea typeface="Roboto" panose="02000000000000000000" pitchFamily="2" charset="0"/>
                  <a:cs typeface="Poppins Medium" pitchFamily="2" charset="77"/>
                </a:rPr>
                <a:t>DATS-6312: Natural Language Processing for Data Science</a:t>
              </a:r>
              <a:endParaRPr lang="en-ID" sz="1600">
                <a:solidFill>
                  <a:schemeClr val="accent2">
                    <a:lumMod val="75000"/>
                  </a:schemeClr>
                </a:solidFill>
                <a:latin typeface="+mn-lt"/>
                <a:ea typeface="Roboto" panose="02000000000000000000" pitchFamily="2" charset="0"/>
                <a:cs typeface="Poppins Medium" pitchFamily="2" charset="77"/>
              </a:endParaRPr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6B145B90-E80D-0BD7-3B6C-FFD396502D01}"/>
                </a:ext>
              </a:extLst>
            </p:cNvPr>
            <p:cNvGrpSpPr/>
            <p:nvPr/>
          </p:nvGrpSpPr>
          <p:grpSpPr>
            <a:xfrm>
              <a:off x="6741445" y="4022507"/>
              <a:ext cx="4729262" cy="1360077"/>
              <a:chOff x="8107177" y="2574522"/>
              <a:chExt cx="4729262" cy="1360077"/>
            </a:xfrm>
          </p:grpSpPr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1F9A276-99D1-D21F-7463-FD82F337DECC}"/>
                  </a:ext>
                </a:extLst>
              </p:cNvPr>
              <p:cNvSpPr txBox="1"/>
              <p:nvPr/>
            </p:nvSpPr>
            <p:spPr>
              <a:xfrm>
                <a:off x="8107177" y="2574522"/>
                <a:ext cx="472926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sz="3600" b="1">
                    <a:solidFill>
                      <a:schemeClr val="bg2"/>
                    </a:solidFill>
                    <a:latin typeface="+mj-lt"/>
                    <a:cs typeface="Poppins SemiBold" panose="00000700000000000000" pitchFamily="50" charset="0"/>
                  </a:defRPr>
                </a:lvl1pPr>
              </a:lstStyle>
              <a:p>
                <a:pPr algn="ctr"/>
                <a:r>
                  <a:rPr lang="en-US" sz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ea typeface="Roboto" panose="02000000000000000000" pitchFamily="2" charset="0"/>
                    <a:cs typeface="Poppins Medium" pitchFamily="2" charset="77"/>
                  </a:rPr>
                  <a:t>Instructor: Prof. Amir Hossein Jafari</a:t>
                </a:r>
                <a:endParaRPr lang="en-ID" sz="1200">
                  <a:solidFill>
                    <a:schemeClr val="tx1">
                      <a:lumMod val="65000"/>
                      <a:lumOff val="35000"/>
                    </a:schemeClr>
                  </a:solidFill>
                  <a:ea typeface="Roboto" panose="02000000000000000000" pitchFamily="2" charset="0"/>
                  <a:cs typeface="Poppins Medium" pitchFamily="2" charset="77"/>
                </a:endParaRPr>
              </a:p>
            </p:txBody>
          </p:sp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A5BE782-2663-0BD7-0A37-96E98AA687AC}"/>
                  </a:ext>
                </a:extLst>
              </p:cNvPr>
              <p:cNvSpPr txBox="1"/>
              <p:nvPr/>
            </p:nvSpPr>
            <p:spPr>
              <a:xfrm flipH="1">
                <a:off x="8107177" y="2860009"/>
                <a:ext cx="4729261" cy="107459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ID" sz="1100" b="1" i="0">
                    <a:effectLst/>
                    <a:ea typeface="Open Sans" panose="020B0606030504020204" pitchFamily="34" charset="0"/>
                    <a:cs typeface="Open Sans" panose="020B0606030504020204" pitchFamily="34" charset="0"/>
                  </a:rPr>
                  <a:t>Team Members:</a:t>
                </a:r>
              </a:p>
              <a:p>
                <a:pPr marL="171450" indent="-171450" algn="ctr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ID" sz="1100" b="1" i="0">
                    <a:effectLst/>
                    <a:ea typeface="Open Sans" panose="020B0606030504020204" pitchFamily="34" charset="0"/>
                    <a:cs typeface="Open Sans" panose="020B0606030504020204" pitchFamily="34" charset="0"/>
                  </a:rPr>
                  <a:t>Abhilasha Singh</a:t>
                </a:r>
              </a:p>
              <a:p>
                <a:pPr marL="171450" indent="-171450" algn="ctr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ID" sz="1100" b="1" i="0">
                    <a:effectLst/>
                    <a:ea typeface="Open Sans" panose="020B0606030504020204" pitchFamily="34" charset="0"/>
                    <a:cs typeface="Open Sans" panose="020B0606030504020204" pitchFamily="34" charset="0"/>
                  </a:rPr>
                  <a:t>Pranjal </a:t>
                </a:r>
                <a:r>
                  <a:rPr lang="en-ID" sz="1100" b="1" i="0" err="1">
                    <a:effectLst/>
                    <a:ea typeface="Open Sans" panose="020B0606030504020204" pitchFamily="34" charset="0"/>
                    <a:cs typeface="Open Sans" panose="020B0606030504020204" pitchFamily="34" charset="0"/>
                  </a:rPr>
                  <a:t>Wakpaijan</a:t>
                </a:r>
                <a:endParaRPr lang="en-ID" sz="1100" b="1" i="0">
                  <a:effectLst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pPr marL="171450" indent="-171450" algn="ctr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ID" sz="1100" b="1" i="0">
                    <a:effectLst/>
                    <a:ea typeface="Open Sans" panose="020B0606030504020204" pitchFamily="34" charset="0"/>
                    <a:cs typeface="Open Sans" panose="020B0606030504020204" pitchFamily="34" charset="0"/>
                  </a:rPr>
                  <a:t>Shabnam Rafat Ummey Sawda</a:t>
                </a:r>
              </a:p>
            </p:txBody>
          </p:sp>
        </p:grp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6E5332E7-B964-E23C-8C3C-7FEE4BA6C6A2}"/>
                </a:ext>
              </a:extLst>
            </p:cNvPr>
            <p:cNvCxnSpPr>
              <a:cxnSpLocks/>
            </p:cNvCxnSpPr>
            <p:nvPr/>
          </p:nvCxnSpPr>
          <p:spPr>
            <a:xfrm>
              <a:off x="6783496" y="3528362"/>
              <a:ext cx="4705495" cy="0"/>
            </a:xfrm>
            <a:prstGeom prst="line">
              <a:avLst/>
            </a:prstGeom>
            <a:ln w="22225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Rectangle: Top Corners Rounded 29">
            <a:extLst>
              <a:ext uri="{FF2B5EF4-FFF2-40B4-BE49-F238E27FC236}">
                <a16:creationId xmlns:a16="http://schemas.microsoft.com/office/drawing/2014/main" id="{334F27D6-E3F6-628A-5FDD-13E0EBA78B88}"/>
              </a:ext>
            </a:extLst>
          </p:cNvPr>
          <p:cNvSpPr/>
          <p:nvPr/>
        </p:nvSpPr>
        <p:spPr>
          <a:xfrm rot="5400000">
            <a:off x="207817" y="784571"/>
            <a:ext cx="5098473" cy="5514110"/>
          </a:xfrm>
          <a:prstGeom prst="round2SameRect">
            <a:avLst>
              <a:gd name="adj1" fmla="val 8515"/>
              <a:gd name="adj2" fmla="val 0"/>
            </a:avLst>
          </a:prstGeom>
          <a:gradFill flip="none" rotWithShape="1">
            <a:gsLst>
              <a:gs pos="0">
                <a:schemeClr val="accent1"/>
              </a:gs>
              <a:gs pos="66000">
                <a:schemeClr val="accent2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DD1F37BF-C5C4-26E0-7570-8DD0BFF734C7}"/>
              </a:ext>
            </a:extLst>
          </p:cNvPr>
          <p:cNvGrpSpPr/>
          <p:nvPr/>
        </p:nvGrpSpPr>
        <p:grpSpPr>
          <a:xfrm>
            <a:off x="10204687" y="379372"/>
            <a:ext cx="1554441" cy="146304"/>
            <a:chOff x="10204687" y="423116"/>
            <a:chExt cx="1554441" cy="146304"/>
          </a:xfrm>
        </p:grpSpPr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523DA50D-CD7A-C75F-2418-5D69C9678AA4}"/>
                </a:ext>
              </a:extLst>
            </p:cNvPr>
            <p:cNvSpPr/>
            <p:nvPr/>
          </p:nvSpPr>
          <p:spPr>
            <a:xfrm rot="5400000">
              <a:off x="11612824" y="423116"/>
              <a:ext cx="146304" cy="14630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35AC6413-AAD7-D30E-5AD6-6DBC1CA8EE9E}"/>
                </a:ext>
              </a:extLst>
            </p:cNvPr>
            <p:cNvSpPr/>
            <p:nvPr/>
          </p:nvSpPr>
          <p:spPr>
            <a:xfrm rot="5400000">
              <a:off x="10204687" y="450548"/>
              <a:ext cx="91440" cy="9144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50CF75AB-05CF-814E-F44B-58200F2562C0}"/>
                </a:ext>
              </a:extLst>
            </p:cNvPr>
            <p:cNvSpPr/>
            <p:nvPr/>
          </p:nvSpPr>
          <p:spPr>
            <a:xfrm rot="5400000">
              <a:off x="10664558" y="442058"/>
              <a:ext cx="108422" cy="10842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D8F7A3E0-6282-2FD8-96F4-E276D24F1C03}"/>
                </a:ext>
              </a:extLst>
            </p:cNvPr>
            <p:cNvSpPr/>
            <p:nvPr/>
          </p:nvSpPr>
          <p:spPr>
            <a:xfrm rot="5400000">
              <a:off x="11126516" y="432260"/>
              <a:ext cx="128016" cy="12801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20280517-64C6-AD1E-E702-088354366C2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10912" b="10912"/>
          <a:stretch/>
        </p:blipFill>
        <p:spPr>
          <a:custGeom>
            <a:avLst/>
            <a:gdLst>
              <a:gd name="connsiteX0" fmla="*/ 0 w 5357090"/>
              <a:gd name="connsiteY0" fmla="*/ 0 h 4779819"/>
              <a:gd name="connsiteX1" fmla="*/ 4950088 w 5357090"/>
              <a:gd name="connsiteY1" fmla="*/ 0 h 4779819"/>
              <a:gd name="connsiteX2" fmla="*/ 5357090 w 5357090"/>
              <a:gd name="connsiteY2" fmla="*/ 407002 h 4779819"/>
              <a:gd name="connsiteX3" fmla="*/ 5357090 w 5357090"/>
              <a:gd name="connsiteY3" fmla="*/ 4372817 h 4779819"/>
              <a:gd name="connsiteX4" fmla="*/ 4950088 w 5357090"/>
              <a:gd name="connsiteY4" fmla="*/ 4779819 h 4779819"/>
              <a:gd name="connsiteX5" fmla="*/ 0 w 5357090"/>
              <a:gd name="connsiteY5" fmla="*/ 4779819 h 4779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7090" h="4779819">
                <a:moveTo>
                  <a:pt x="0" y="0"/>
                </a:moveTo>
                <a:lnTo>
                  <a:pt x="4950088" y="0"/>
                </a:lnTo>
                <a:cubicBezTo>
                  <a:pt x="5174869" y="0"/>
                  <a:pt x="5357090" y="182221"/>
                  <a:pt x="5357090" y="407002"/>
                </a:cubicBezTo>
                <a:lnTo>
                  <a:pt x="5357090" y="4372817"/>
                </a:lnTo>
                <a:cubicBezTo>
                  <a:pt x="5357090" y="4597598"/>
                  <a:pt x="5174869" y="4779819"/>
                  <a:pt x="4950088" y="4779819"/>
                </a:cubicBezTo>
                <a:lnTo>
                  <a:pt x="0" y="4779819"/>
                </a:lnTo>
                <a:close/>
              </a:path>
            </a:pathLst>
          </a:custGeom>
          <a:pattFill prst="pct5">
            <a:fgClr>
              <a:srgbClr val="7BD5F5"/>
            </a:fgClr>
            <a:bgClr>
              <a:prstClr val="white"/>
            </a:bgClr>
          </a:pattFill>
        </p:spPr>
      </p:pic>
    </p:spTree>
    <p:extLst>
      <p:ext uri="{BB962C8B-B14F-4D97-AF65-F5344CB8AC3E}">
        <p14:creationId xmlns:p14="http://schemas.microsoft.com/office/powerpoint/2010/main" val="29246092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BA828E-F4CB-58F9-40D7-95FBEEF423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BF1815E4-55D5-B823-B1BC-C39284B2E24E}"/>
              </a:ext>
            </a:extLst>
          </p:cNvPr>
          <p:cNvSpPr/>
          <p:nvPr/>
        </p:nvSpPr>
        <p:spPr>
          <a:xfrm>
            <a:off x="1068175" y="2005291"/>
            <a:ext cx="7567888" cy="337608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4D7C9C-768F-1F7A-F31D-311309AA4DC5}"/>
              </a:ext>
            </a:extLst>
          </p:cNvPr>
          <p:cNvSpPr txBox="1"/>
          <p:nvPr/>
        </p:nvSpPr>
        <p:spPr>
          <a:xfrm>
            <a:off x="1064682" y="1175846"/>
            <a:ext cx="8910260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b="1" dirty="0">
                <a:latin typeface="Lato ExtraBold" panose="020F0502020204030203" pitchFamily="34" charset="0"/>
                <a:ea typeface="Lato ExtraBold" panose="020F0502020204030203" pitchFamily="34" charset="0"/>
                <a:cs typeface="Lato ExtraBold" panose="020F0502020204030203" pitchFamily="34" charset="0"/>
              </a:rPr>
              <a:t>LSTM–Attention Seq2Seq Model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8D4459B-B894-F9DE-EF82-05D2C540CBB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72528" y="6331789"/>
            <a:ext cx="1431985" cy="3709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414E7BC-35F8-26CF-E0B2-46652694E5E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7572" y="292100"/>
            <a:ext cx="1431985" cy="3709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C49C1D-ECAE-09D3-EFCE-32F7D085DB76}"/>
              </a:ext>
            </a:extLst>
          </p:cNvPr>
          <p:cNvSpPr txBox="1"/>
          <p:nvPr/>
        </p:nvSpPr>
        <p:spPr>
          <a:xfrm>
            <a:off x="8677165" y="4266895"/>
            <a:ext cx="3341076" cy="179619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742950" lvl="1" indent="-285750" algn="just">
              <a:lnSpc>
                <a:spcPct val="150000"/>
              </a:lnSpc>
            </a:pPr>
            <a:r>
              <a:rPr lang="en-US" sz="1600" b="1">
                <a:latin typeface="Lato ExtraBold"/>
                <a:ea typeface="Lato ExtraBold"/>
                <a:cs typeface="Lato ExtraBold"/>
              </a:rPr>
              <a:t>Generation (Inference)</a:t>
            </a: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tx2">
                    <a:lumMod val="65000"/>
                    <a:lumOff val="35000"/>
                  </a:schemeClr>
                </a:solidFill>
                <a:ea typeface="+mn-lt"/>
                <a:cs typeface="+mn-lt"/>
              </a:rPr>
              <a:t>Build prompt without gold story</a:t>
            </a: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000">
                <a:solidFill>
                  <a:schemeClr val="tx2">
                    <a:lumMod val="65000"/>
                    <a:lumOff val="35000"/>
                  </a:schemeClr>
                </a:solidFill>
                <a:ea typeface="+mn-lt"/>
                <a:cs typeface="+mn-lt"/>
              </a:rPr>
              <a:t>Apply </a:t>
            </a:r>
            <a:r>
              <a:rPr lang="en-US" sz="1000" b="1" err="1">
                <a:solidFill>
                  <a:schemeClr val="tx2"/>
                </a:solidFill>
                <a:ea typeface="+mn-lt"/>
                <a:cs typeface="+mn-lt"/>
              </a:rPr>
              <a:t>Bahdanau</a:t>
            </a:r>
            <a:r>
              <a:rPr lang="en-US" sz="1000" b="1">
                <a:solidFill>
                  <a:schemeClr val="tx2"/>
                </a:solidFill>
                <a:ea typeface="+mn-lt"/>
                <a:cs typeface="+mn-lt"/>
              </a:rPr>
              <a:t> Attention </a:t>
            </a:r>
            <a:endParaRPr lang="en-US" sz="1000">
              <a:solidFill>
                <a:schemeClr val="tx2"/>
              </a:solidFill>
              <a:ea typeface="+mn-lt"/>
              <a:cs typeface="+mn-lt"/>
            </a:endParaRPr>
          </a:p>
          <a:p>
            <a:pPr marL="742950" lvl="1" indent="-285750" algn="just">
              <a:lnSpc>
                <a:spcPct val="150000"/>
              </a:lnSpc>
              <a:buFont typeface="Arial,Sans-Serif" panose="020B0604020202020204" pitchFamily="34" charset="0"/>
              <a:buChar char="•"/>
            </a:pPr>
            <a:r>
              <a:rPr lang="en-US" sz="1000" dirty="0">
                <a:solidFill>
                  <a:schemeClr val="tx2">
                    <a:lumMod val="65000"/>
                    <a:lumOff val="35000"/>
                  </a:schemeClr>
                </a:solidFill>
                <a:ea typeface="+mn-lt"/>
                <a:cs typeface="+mn-lt"/>
              </a:rPr>
              <a:t>Use</a:t>
            </a:r>
            <a:r>
              <a:rPr lang="en-US" sz="1000">
                <a:solidFill>
                  <a:schemeClr val="tx2">
                    <a:lumMod val="65000"/>
                    <a:lumOff val="35000"/>
                  </a:schemeClr>
                </a:solidFill>
                <a:ea typeface="+mn-lt"/>
                <a:cs typeface="+mn-lt"/>
              </a:rPr>
              <a:t> </a:t>
            </a:r>
            <a:r>
              <a:rPr lang="en-US" sz="1000" b="1" dirty="0">
                <a:solidFill>
                  <a:schemeClr val="tx2"/>
                </a:solidFill>
                <a:ea typeface="+mn-lt"/>
                <a:cs typeface="+mn-lt"/>
              </a:rPr>
              <a:t>greedy decoding</a:t>
            </a:r>
            <a:r>
              <a:rPr lang="en-US" sz="1000" b="1">
                <a:solidFill>
                  <a:schemeClr val="tx2"/>
                </a:solidFill>
                <a:ea typeface="+mn-lt"/>
                <a:cs typeface="+mn-lt"/>
              </a:rPr>
              <a:t> </a:t>
            </a:r>
            <a:r>
              <a:rPr lang="en-US" sz="1000" dirty="0">
                <a:solidFill>
                  <a:schemeClr val="tx2">
                    <a:lumMod val="65000"/>
                    <a:lumOff val="35000"/>
                  </a:schemeClr>
                </a:solidFill>
                <a:ea typeface="+mn-lt"/>
                <a:cs typeface="+mn-lt"/>
              </a:rPr>
              <a:t>with attention</a:t>
            </a:r>
            <a:endParaRPr lang="en-US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pPr marL="742950" lvl="1" indent="-285750" algn="just">
              <a:lnSpc>
                <a:spcPct val="150000"/>
              </a:lnSpc>
              <a:buFont typeface="Arial"/>
              <a:buChar char="•"/>
            </a:pPr>
            <a:r>
              <a:rPr lang="en-US" sz="1000">
                <a:solidFill>
                  <a:schemeClr val="tx2">
                    <a:lumMod val="65000"/>
                    <a:lumOff val="35000"/>
                  </a:schemeClr>
                </a:solidFill>
                <a:ea typeface="+mn-lt"/>
                <a:cs typeface="+mn-lt"/>
              </a:rPr>
              <a:t>Start with BOS</a:t>
            </a:r>
            <a:r>
              <a:rPr lang="en-US" sz="1000" dirty="0">
                <a:solidFill>
                  <a:schemeClr val="tx2">
                    <a:lumMod val="65000"/>
                    <a:lumOff val="35000"/>
                  </a:schemeClr>
                </a:solidFill>
                <a:ea typeface="+mn-lt"/>
                <a:cs typeface="+mn-lt"/>
              </a:rPr>
              <a:t> until EOS or max length</a:t>
            </a:r>
            <a:endParaRPr lang="en-US" sz="1000">
              <a:solidFill>
                <a:schemeClr val="tx2">
                  <a:lumMod val="65000"/>
                  <a:lumOff val="35000"/>
                </a:schemeClr>
              </a:solidFill>
              <a:ea typeface="+mn-lt"/>
              <a:cs typeface="+mn-lt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000" b="1" dirty="0">
              <a:solidFill>
                <a:schemeClr val="tx2">
                  <a:lumMod val="65000"/>
                  <a:lumOff val="35000"/>
                </a:schemeClr>
              </a:solidFill>
              <a:ea typeface="Lato"/>
              <a:cs typeface="Lato"/>
            </a:endParaRPr>
          </a:p>
          <a:p>
            <a:pPr>
              <a:lnSpc>
                <a:spcPct val="150000"/>
              </a:lnSpc>
            </a:pPr>
            <a:endParaRPr lang="en-US" sz="900" dirty="0">
              <a:solidFill>
                <a:schemeClr val="tx2">
                  <a:lumMod val="65000"/>
                  <a:lumOff val="35000"/>
                </a:schemeClr>
              </a:solidFill>
              <a:ea typeface="Lato"/>
              <a:cs typeface="Lato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0D6EA6B-C1F6-311E-58B7-96AFAA3059A8}"/>
              </a:ext>
            </a:extLst>
          </p:cNvPr>
          <p:cNvSpPr/>
          <p:nvPr/>
        </p:nvSpPr>
        <p:spPr>
          <a:xfrm>
            <a:off x="1206361" y="2006838"/>
            <a:ext cx="7430395" cy="32568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539BFF6-DD05-4EC1-C610-393502065286}"/>
              </a:ext>
            </a:extLst>
          </p:cNvPr>
          <p:cNvSpPr txBox="1"/>
          <p:nvPr/>
        </p:nvSpPr>
        <p:spPr>
          <a:xfrm>
            <a:off x="898071" y="2143843"/>
            <a:ext cx="7649936" cy="295824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742950" lvl="1" indent="-285750" algn="just">
              <a:lnSpc>
                <a:spcPct val="150000"/>
              </a:lnSpc>
            </a:pPr>
            <a:r>
              <a:rPr lang="en-US" sz="1400" b="1" dirty="0">
                <a:ea typeface="+mn-lt"/>
                <a:cs typeface="+mn-lt"/>
              </a:rPr>
              <a:t>Model Type: </a:t>
            </a:r>
            <a:r>
              <a:rPr lang="en-US" sz="1400" b="1" dirty="0">
                <a:solidFill>
                  <a:schemeClr val="tx2">
                    <a:lumMod val="65000"/>
                    <a:lumOff val="35000"/>
                  </a:schemeClr>
                </a:solidFill>
                <a:ea typeface="+mn-lt"/>
                <a:cs typeface="+mn-lt"/>
              </a:rPr>
              <a:t>LSTM Encoder → </a:t>
            </a:r>
            <a:r>
              <a:rPr lang="en-US" sz="1400" b="1" dirty="0" err="1">
                <a:solidFill>
                  <a:schemeClr val="tx2">
                    <a:lumMod val="65000"/>
                    <a:lumOff val="35000"/>
                  </a:schemeClr>
                </a:solidFill>
                <a:ea typeface="+mn-lt"/>
                <a:cs typeface="+mn-lt"/>
              </a:rPr>
              <a:t>Bahdanau</a:t>
            </a:r>
            <a:r>
              <a:rPr lang="en-US" sz="1400" b="1" dirty="0">
                <a:solidFill>
                  <a:schemeClr val="tx2">
                    <a:lumMod val="65000"/>
                    <a:lumOff val="35000"/>
                  </a:schemeClr>
                </a:solidFill>
                <a:ea typeface="+mn-lt"/>
                <a:cs typeface="+mn-lt"/>
              </a:rPr>
              <a:t> Attention → LSTM Decoder (Seq2Seq)</a:t>
            </a:r>
          </a:p>
          <a:p>
            <a:pPr marL="742950" lvl="1" indent="-285750" algn="just">
              <a:lnSpc>
                <a:spcPct val="150000"/>
              </a:lnSpc>
            </a:pPr>
            <a:r>
              <a:rPr lang="en-US" sz="1400" b="1" dirty="0">
                <a:ea typeface="+mn-lt"/>
                <a:cs typeface="+mn-lt"/>
              </a:rPr>
              <a:t>Task: </a:t>
            </a:r>
            <a:r>
              <a:rPr lang="en-US" sz="1400" b="1" dirty="0">
                <a:solidFill>
                  <a:schemeClr val="tx2">
                    <a:lumMod val="65000"/>
                    <a:lumOff val="35000"/>
                  </a:schemeClr>
                </a:solidFill>
                <a:ea typeface="+mn-lt"/>
                <a:cs typeface="+mn-lt"/>
              </a:rPr>
              <a:t>Story generation from prompt + keywords</a:t>
            </a:r>
          </a:p>
          <a:p>
            <a:pPr marL="742950" lvl="1" indent="-285750" algn="just">
              <a:lnSpc>
                <a:spcPct val="150000"/>
              </a:lnSpc>
            </a:pPr>
            <a:r>
              <a:rPr lang="en-US" sz="1400" b="1" dirty="0">
                <a:ea typeface="+mn-lt"/>
                <a:cs typeface="+mn-lt"/>
              </a:rPr>
              <a:t>Tokenizer: </a:t>
            </a:r>
            <a:r>
              <a:rPr lang="en-US" sz="1400" b="1" dirty="0">
                <a:solidFill>
                  <a:schemeClr val="tx2">
                    <a:lumMod val="65000"/>
                    <a:lumOff val="35000"/>
                  </a:schemeClr>
                </a:solidFill>
                <a:ea typeface="+mn-lt"/>
                <a:cs typeface="+mn-lt"/>
              </a:rPr>
              <a:t>GPT-2 BPE tokenizer</a:t>
            </a:r>
          </a:p>
          <a:p>
            <a:pPr marL="742950" lvl="1" indent="-285750" algn="just">
              <a:lnSpc>
                <a:spcPct val="150000"/>
              </a:lnSpc>
            </a:pPr>
            <a:endParaRPr lang="en-US" sz="1400" b="1" dirty="0">
              <a:ea typeface="+mn-lt"/>
              <a:cs typeface="+mn-lt"/>
            </a:endParaRPr>
          </a:p>
          <a:p>
            <a:pPr marL="742950" lvl="1" indent="-285750" algn="just">
              <a:lnSpc>
                <a:spcPct val="150000"/>
              </a:lnSpc>
            </a:pPr>
            <a:r>
              <a:rPr lang="en-US" sz="1400" b="1" dirty="0">
                <a:ea typeface="+mn-lt"/>
                <a:cs typeface="+mn-lt"/>
              </a:rPr>
              <a:t>Pipeline:</a:t>
            </a:r>
            <a:br>
              <a:rPr lang="en-US" sz="1400" b="1" dirty="0">
                <a:ea typeface="+mn-lt"/>
                <a:cs typeface="+mn-lt"/>
              </a:rPr>
            </a:br>
            <a:r>
              <a:rPr lang="en-US" sz="1400" b="1" dirty="0">
                <a:solidFill>
                  <a:schemeClr val="tx2">
                    <a:lumMod val="65000"/>
                    <a:lumOff val="35000"/>
                  </a:schemeClr>
                </a:solidFill>
                <a:ea typeface="+mn-lt"/>
                <a:cs typeface="+mn-lt"/>
              </a:rPr>
              <a:t>Data → Prompt/Story Split → Tokenization → LSTM Encoder → Attention + LSTM Decoder → Train → Generate → Evaluate</a:t>
            </a:r>
          </a:p>
          <a:p>
            <a:pPr marL="742950" lvl="1" indent="-285750" algn="just">
              <a:lnSpc>
                <a:spcPct val="150000"/>
              </a:lnSpc>
            </a:pPr>
            <a:endParaRPr lang="en-US" sz="1400" b="1" dirty="0">
              <a:ea typeface="+mn-lt"/>
              <a:cs typeface="+mn-lt"/>
            </a:endParaRPr>
          </a:p>
          <a:p>
            <a:pPr marL="742950" lvl="1" indent="-285750" algn="just">
              <a:lnSpc>
                <a:spcPct val="150000"/>
              </a:lnSpc>
            </a:pPr>
            <a:endParaRPr lang="en-US" sz="1400" b="1" dirty="0">
              <a:ea typeface="+mn-lt"/>
              <a:cs typeface="+mn-l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9FA6DA8-99AE-3C69-A795-DD1D0943E276}"/>
              </a:ext>
            </a:extLst>
          </p:cNvPr>
          <p:cNvSpPr txBox="1"/>
          <p:nvPr/>
        </p:nvSpPr>
        <p:spPr>
          <a:xfrm>
            <a:off x="8636757" y="1833089"/>
            <a:ext cx="3421893" cy="27335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 algn="just">
              <a:lnSpc>
                <a:spcPct val="150000"/>
              </a:lnSpc>
            </a:pPr>
            <a:r>
              <a:rPr lang="en-US" sz="1600" b="1" dirty="0">
                <a:solidFill>
                  <a:schemeClr val="tx2"/>
                </a:solidFill>
                <a:latin typeface="Lato ExtraBold" panose="020F0502020204030203" pitchFamily="34" charset="0"/>
                <a:ea typeface="Lato ExtraBold" panose="020F0502020204030203" pitchFamily="34" charset="0"/>
                <a:cs typeface="Lato ExtraBold" panose="020F0502020204030203" pitchFamily="34" charset="0"/>
              </a:rPr>
              <a:t>Training Setup:​</a:t>
            </a: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chemeClr val="tx2">
                    <a:lumMod val="65000"/>
                    <a:lumOff val="35000"/>
                  </a:schemeClr>
                </a:solidFill>
                <a:ea typeface="+mn-lt"/>
                <a:cs typeface="+mn-lt"/>
              </a:rPr>
              <a:t>Max encoder length: </a:t>
            </a:r>
            <a:r>
              <a:rPr lang="en-US" sz="1050" b="1" dirty="0">
                <a:solidFill>
                  <a:schemeClr val="tx2"/>
                </a:solidFill>
                <a:ea typeface="+mn-lt"/>
                <a:cs typeface="+mn-lt"/>
              </a:rPr>
              <a:t>128 tokens</a:t>
            </a: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chemeClr val="tx2">
                    <a:lumMod val="65000"/>
                    <a:lumOff val="35000"/>
                  </a:schemeClr>
                </a:solidFill>
                <a:ea typeface="+mn-lt"/>
                <a:cs typeface="+mn-lt"/>
              </a:rPr>
              <a:t>Max decoder length: </a:t>
            </a:r>
            <a:r>
              <a:rPr lang="en-US" sz="1050" b="1" dirty="0">
                <a:solidFill>
                  <a:schemeClr val="tx2"/>
                </a:solidFill>
                <a:ea typeface="+mn-lt"/>
                <a:cs typeface="+mn-lt"/>
              </a:rPr>
              <a:t>192 tokens</a:t>
            </a: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chemeClr val="tx2">
                    <a:lumMod val="65000"/>
                    <a:lumOff val="35000"/>
                  </a:schemeClr>
                </a:solidFill>
                <a:ea typeface="+mn-lt"/>
                <a:cs typeface="+mn-lt"/>
              </a:rPr>
              <a:t>Epochs: </a:t>
            </a:r>
            <a:r>
              <a:rPr lang="en-US" sz="1050" b="1" dirty="0">
                <a:solidFill>
                  <a:schemeClr val="tx2"/>
                </a:solidFill>
                <a:ea typeface="+mn-lt"/>
                <a:cs typeface="+mn-lt"/>
              </a:rPr>
              <a:t>5</a:t>
            </a: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chemeClr val="tx2">
                    <a:lumMod val="65000"/>
                    <a:lumOff val="35000"/>
                  </a:schemeClr>
                </a:solidFill>
                <a:ea typeface="+mn-lt"/>
                <a:cs typeface="+mn-lt"/>
              </a:rPr>
              <a:t>Batch size: </a:t>
            </a:r>
            <a:r>
              <a:rPr lang="en-US" sz="1050" b="1" dirty="0">
                <a:solidFill>
                  <a:schemeClr val="tx2"/>
                </a:solidFill>
                <a:ea typeface="+mn-lt"/>
                <a:cs typeface="+mn-lt"/>
              </a:rPr>
              <a:t>16</a:t>
            </a: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chemeClr val="tx2">
                    <a:lumMod val="65000"/>
                    <a:lumOff val="35000"/>
                  </a:schemeClr>
                </a:solidFill>
                <a:ea typeface="+mn-lt"/>
                <a:cs typeface="+mn-lt"/>
              </a:rPr>
              <a:t>Optimizer: </a:t>
            </a:r>
            <a:r>
              <a:rPr lang="en-US" sz="1050" b="1" dirty="0">
                <a:solidFill>
                  <a:schemeClr val="tx2"/>
                </a:solidFill>
                <a:ea typeface="+mn-lt"/>
                <a:cs typeface="+mn-lt"/>
              </a:rPr>
              <a:t>Adam (3e-4)</a:t>
            </a: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chemeClr val="tx2">
                    <a:lumMod val="65000"/>
                    <a:lumOff val="35000"/>
                  </a:schemeClr>
                </a:solidFill>
                <a:ea typeface="+mn-lt"/>
                <a:cs typeface="+mn-lt"/>
              </a:rPr>
              <a:t>Loss: </a:t>
            </a:r>
            <a:r>
              <a:rPr lang="en-US" sz="1050" b="1" dirty="0">
                <a:solidFill>
                  <a:schemeClr val="tx2"/>
                </a:solidFill>
                <a:ea typeface="+mn-lt"/>
                <a:cs typeface="+mn-lt"/>
              </a:rPr>
              <a:t>Cross-Entropy (ignore PAD)</a:t>
            </a: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chemeClr val="tx2">
                    <a:lumMod val="65000"/>
                    <a:lumOff val="35000"/>
                  </a:schemeClr>
                </a:solidFill>
                <a:ea typeface="+mn-lt"/>
                <a:cs typeface="+mn-lt"/>
              </a:rPr>
              <a:t>Gradient clipping: </a:t>
            </a:r>
            <a:r>
              <a:rPr lang="en-US" sz="1050" b="1" dirty="0">
                <a:solidFill>
                  <a:schemeClr val="tx2"/>
                </a:solidFill>
                <a:ea typeface="+mn-lt"/>
                <a:cs typeface="+mn-lt"/>
              </a:rPr>
              <a:t>1.0</a:t>
            </a: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chemeClr val="tx2">
                    <a:lumMod val="65000"/>
                    <a:lumOff val="35000"/>
                  </a:schemeClr>
                </a:solidFill>
                <a:ea typeface="+mn-lt"/>
                <a:cs typeface="+mn-lt"/>
              </a:rPr>
              <a:t>Best model saved by </a:t>
            </a:r>
            <a:r>
              <a:rPr lang="en-US" sz="1050" b="1" dirty="0">
                <a:solidFill>
                  <a:schemeClr val="tx2"/>
                </a:solidFill>
                <a:ea typeface="+mn-lt"/>
                <a:cs typeface="+mn-lt"/>
              </a:rPr>
              <a:t>validation loss</a:t>
            </a:r>
          </a:p>
          <a:p>
            <a:pPr marL="742950" lvl="1" indent="-285750" algn="just">
              <a:lnSpc>
                <a:spcPct val="150000"/>
              </a:lnSpc>
            </a:pPr>
            <a:endParaRPr lang="en-US" sz="1200" dirty="0">
              <a:solidFill>
                <a:schemeClr val="tx2">
                  <a:lumMod val="65000"/>
                  <a:lumOff val="35000"/>
                </a:schemeClr>
              </a:solidFill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452813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299088-762C-C579-39F9-208150CD72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F1D9695-9DA2-D488-99E7-673914C713FC}"/>
              </a:ext>
            </a:extLst>
          </p:cNvPr>
          <p:cNvSpPr txBox="1"/>
          <p:nvPr/>
        </p:nvSpPr>
        <p:spPr>
          <a:xfrm>
            <a:off x="572710" y="778420"/>
            <a:ext cx="6696364" cy="95410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b="1" dirty="0">
                <a:solidFill>
                  <a:schemeClr val="tx2"/>
                </a:solidFill>
                <a:latin typeface="Lato ExtraBold" panose="020F0502020204030203" pitchFamily="34" charset="0"/>
                <a:ea typeface="Lato ExtraBold" panose="020F0502020204030203" pitchFamily="34" charset="0"/>
                <a:cs typeface="Lato ExtraBold" panose="020F0502020204030203" pitchFamily="34" charset="0"/>
              </a:rPr>
              <a:t>Performance of LSTM–Attention Seq2Seq Model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DC05DFF-4672-E4A6-A151-59BAB30E89F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72528" y="6331789"/>
            <a:ext cx="1431985" cy="3709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11EEB2D-94CB-D929-1311-230A30D2C64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7572" y="292100"/>
            <a:ext cx="1431985" cy="3709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21AE024-9890-BC4D-3325-5F29C580C3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520" y="3105361"/>
            <a:ext cx="3777191" cy="281093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3DD7A9F-8B83-01C6-CABB-93F526226229}"/>
              </a:ext>
            </a:extLst>
          </p:cNvPr>
          <p:cNvSpPr txBox="1"/>
          <p:nvPr/>
        </p:nvSpPr>
        <p:spPr>
          <a:xfrm>
            <a:off x="572710" y="1847911"/>
            <a:ext cx="11054518" cy="10192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1400" dirty="0">
                <a:solidFill>
                  <a:schemeClr val="tx2">
                    <a:lumMod val="65000"/>
                    <a:lumOff val="35000"/>
                  </a:schemeClr>
                </a:solidFill>
                <a:ea typeface="+mn-lt"/>
                <a:cs typeface="+mn-lt"/>
              </a:rPr>
              <a:t>Overall: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400" dirty="0">
                <a:solidFill>
                  <a:schemeClr val="tx2">
                    <a:lumMod val="65000"/>
                    <a:lumOff val="35000"/>
                  </a:schemeClr>
                </a:solidFill>
                <a:ea typeface="+mn-lt"/>
                <a:cs typeface="+mn-lt"/>
              </a:rPr>
              <a:t>The LSTM–Attention model shows better fluency and lexical overlap than GPT-2, but continues to struggle with precise keyword incorporation, limiting its controllability despite stronger sequence modeling.</a:t>
            </a:r>
            <a:endParaRPr lang="en-US" sz="1400" dirty="0">
              <a:solidFill>
                <a:schemeClr val="tx2">
                  <a:lumMod val="65000"/>
                  <a:lumOff val="35000"/>
                </a:schemeClr>
              </a:solidFill>
              <a:ea typeface="Lato"/>
              <a:cs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39487911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C90C54-9B12-F630-E1A4-185282C8C4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A95C446-ABB1-1843-407B-39BE65B05CB1}"/>
              </a:ext>
            </a:extLst>
          </p:cNvPr>
          <p:cNvSpPr txBox="1"/>
          <p:nvPr/>
        </p:nvSpPr>
        <p:spPr>
          <a:xfrm>
            <a:off x="758047" y="676215"/>
            <a:ext cx="40668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>
                <a:latin typeface="Times New Roman" panose="02020603050405020304" pitchFamily="18" charset="0"/>
                <a:cs typeface="Times New Roman" panose="02020603050405020304" pitchFamily="18" charset="0"/>
              </a:rPr>
              <a:t>Flan T5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58977D7-64D2-653C-5362-9B9AB6D8744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72528" y="6331789"/>
            <a:ext cx="1431985" cy="3709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1E23DF8-B977-AC03-9C31-EC423F8FD11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7572" y="292100"/>
            <a:ext cx="1431985" cy="3709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0473532-8C2F-0D03-44D3-DDA4DFB189EB}"/>
              </a:ext>
            </a:extLst>
          </p:cNvPr>
          <p:cNvSpPr txBox="1"/>
          <p:nvPr/>
        </p:nvSpPr>
        <p:spPr>
          <a:xfrm>
            <a:off x="6193767" y="2517129"/>
            <a:ext cx="53379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Why Fine-Tune using </a:t>
            </a:r>
            <a:r>
              <a:rPr lang="en-US" sz="3200" b="1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LoRA</a:t>
            </a:r>
            <a:endParaRPr lang="en-US" sz="3200" b="1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8595F776-BF7D-3419-9B47-24741130B3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6015" y="3293214"/>
            <a:ext cx="6452992" cy="3038575"/>
          </a:xfrm>
          <a:prstGeom prst="rect">
            <a:avLst/>
          </a:prstGeom>
        </p:spPr>
      </p:pic>
      <p:sp>
        <p:nvSpPr>
          <p:cNvPr id="25" name="Rectangle 2">
            <a:extLst>
              <a:ext uri="{FF2B5EF4-FFF2-40B4-BE49-F238E27FC236}">
                <a16:creationId xmlns:a16="http://schemas.microsoft.com/office/drawing/2014/main" id="{C6C628A9-B485-A6FE-85FD-8B91BE055A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8047" y="1533769"/>
            <a:ext cx="4479985" cy="47089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0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Foundation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Built </a:t>
            </a:r>
            <a:r>
              <a:rPr kumimoji="0" lang="en-US" altLang="en-US" sz="200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upon the T5 (Text-to-Text Transfer Transformer) architecture.</a:t>
            </a:r>
            <a:br>
              <a:rPr kumimoji="0" lang="en-US" altLang="en-US" sz="200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kumimoji="0" lang="en-US" altLang="en-US" sz="200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0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Architecture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Uses a </a:t>
            </a:r>
            <a:r>
              <a:rPr kumimoji="0" lang="en-US" altLang="en-US" sz="200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standard Encoder-Decoder structure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which is ideal for sequence-to-sequence tasks like summarization, translation, and generation.</a:t>
            </a:r>
            <a:b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kumimoji="0" lang="en-US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0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Generalization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Excels at </a:t>
            </a:r>
            <a:r>
              <a:rPr kumimoji="0" lang="en-US" altLang="en-US" sz="200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zero-shot and few-shot generalization—it can 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follow instructions for tasks it has never seen before.</a:t>
            </a:r>
            <a:b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kumimoji="0" lang="en-US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0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Developer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Developed by </a:t>
            </a:r>
            <a:r>
              <a:rPr kumimoji="0" lang="en-US" altLang="en-US" sz="200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Google.</a:t>
            </a:r>
          </a:p>
        </p:txBody>
      </p:sp>
    </p:spTree>
    <p:extLst>
      <p:ext uri="{BB962C8B-B14F-4D97-AF65-F5344CB8AC3E}">
        <p14:creationId xmlns:p14="http://schemas.microsoft.com/office/powerpoint/2010/main" val="2439483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9D3EB2-3226-B600-CA92-813B0F5114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A965DB7-F20B-3C69-2AFA-3D4DC3D5B02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72528" y="6331789"/>
            <a:ext cx="1431985" cy="3709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B173988-E8B6-DE1E-E677-2139D32A9F4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7572" y="292100"/>
            <a:ext cx="1431985" cy="3709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E3E600E-ABAB-C04E-066B-E5AB3D9A1068}"/>
              </a:ext>
            </a:extLst>
          </p:cNvPr>
          <p:cNvSpPr txBox="1"/>
          <p:nvPr/>
        </p:nvSpPr>
        <p:spPr>
          <a:xfrm>
            <a:off x="4123426" y="78261"/>
            <a:ext cx="44573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>
                <a:latin typeface="+mj-lt"/>
              </a:rPr>
              <a:t>Model Architecture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961B71B-D663-5FB2-B5CD-5575EFDF8111}"/>
              </a:ext>
            </a:extLst>
          </p:cNvPr>
          <p:cNvGrpSpPr/>
          <p:nvPr/>
        </p:nvGrpSpPr>
        <p:grpSpPr>
          <a:xfrm>
            <a:off x="506263" y="2148811"/>
            <a:ext cx="4986426" cy="2758585"/>
            <a:chOff x="1023668" y="2891805"/>
            <a:chExt cx="4037162" cy="2174776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A5DDDFA3-1FB3-9B91-A04C-F2499E147CFC}"/>
                </a:ext>
              </a:extLst>
            </p:cNvPr>
            <p:cNvSpPr/>
            <p:nvPr/>
          </p:nvSpPr>
          <p:spPr>
            <a:xfrm>
              <a:off x="1023668" y="2891805"/>
              <a:ext cx="4037162" cy="2174776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F7F1F772-82A8-2764-E798-AE6F34FD1EFC}"/>
                </a:ext>
              </a:extLst>
            </p:cNvPr>
            <p:cNvSpPr/>
            <p:nvPr/>
          </p:nvSpPr>
          <p:spPr>
            <a:xfrm>
              <a:off x="1080503" y="2956798"/>
              <a:ext cx="3894737" cy="2033286"/>
            </a:xfrm>
            <a:prstGeom prst="roundRect">
              <a:avLst/>
            </a:prstGeom>
            <a:blipFill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51358C6D-5A6F-2065-C76F-835A6DBC4167}"/>
              </a:ext>
            </a:extLst>
          </p:cNvPr>
          <p:cNvSpPr txBox="1"/>
          <p:nvPr/>
        </p:nvSpPr>
        <p:spPr>
          <a:xfrm>
            <a:off x="7707213" y="1408953"/>
            <a:ext cx="27047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Inference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8E54061-500F-621D-06A1-D5D41581553D}"/>
              </a:ext>
            </a:extLst>
          </p:cNvPr>
          <p:cNvSpPr txBox="1"/>
          <p:nvPr/>
        </p:nvSpPr>
        <p:spPr>
          <a:xfrm>
            <a:off x="1780463" y="1408953"/>
            <a:ext cx="17500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Training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52E3419-99D9-B7A3-CEAC-810EECB9BA9C}"/>
              </a:ext>
            </a:extLst>
          </p:cNvPr>
          <p:cNvCxnSpPr/>
          <p:nvPr/>
        </p:nvCxnSpPr>
        <p:spPr>
          <a:xfrm>
            <a:off x="1288211" y="370648"/>
            <a:ext cx="273457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9C6325D-71A7-3F9E-B357-D5FCC81F3C7E}"/>
              </a:ext>
            </a:extLst>
          </p:cNvPr>
          <p:cNvCxnSpPr/>
          <p:nvPr/>
        </p:nvCxnSpPr>
        <p:spPr>
          <a:xfrm>
            <a:off x="7944928" y="370648"/>
            <a:ext cx="273457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9DBC5C6-D7B4-E4D3-6F20-75DFA5FE76F6}"/>
              </a:ext>
            </a:extLst>
          </p:cNvPr>
          <p:cNvCxnSpPr>
            <a:cxnSpLocks/>
          </p:cNvCxnSpPr>
          <p:nvPr/>
        </p:nvCxnSpPr>
        <p:spPr>
          <a:xfrm>
            <a:off x="5943778" y="835655"/>
            <a:ext cx="0" cy="540190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35" name="Picture 34">
            <a:extLst>
              <a:ext uri="{FF2B5EF4-FFF2-40B4-BE49-F238E27FC236}">
                <a16:creationId xmlns:a16="http://schemas.microsoft.com/office/drawing/2014/main" id="{DF4EC4E4-635E-6DCF-59E2-1C9822B866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5542" y="6429709"/>
            <a:ext cx="10269167" cy="231781"/>
          </a:xfrm>
          <a:prstGeom prst="rect">
            <a:avLst/>
          </a:prstGeom>
        </p:spPr>
      </p:pic>
      <p:grpSp>
        <p:nvGrpSpPr>
          <p:cNvPr id="44" name="Group 43">
            <a:extLst>
              <a:ext uri="{FF2B5EF4-FFF2-40B4-BE49-F238E27FC236}">
                <a16:creationId xmlns:a16="http://schemas.microsoft.com/office/drawing/2014/main" id="{EF547A8C-8D24-B928-1A1C-24038AD431B7}"/>
              </a:ext>
            </a:extLst>
          </p:cNvPr>
          <p:cNvGrpSpPr/>
          <p:nvPr/>
        </p:nvGrpSpPr>
        <p:grpSpPr>
          <a:xfrm>
            <a:off x="6561824" y="2104645"/>
            <a:ext cx="4995505" cy="2802751"/>
            <a:chOff x="6992155" y="1505985"/>
            <a:chExt cx="4640119" cy="2579862"/>
          </a:xfrm>
        </p:grpSpPr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2838855B-3506-0259-F917-FC744DB40BEA}"/>
                </a:ext>
              </a:extLst>
            </p:cNvPr>
            <p:cNvSpPr/>
            <p:nvPr/>
          </p:nvSpPr>
          <p:spPr>
            <a:xfrm>
              <a:off x="6992155" y="1505985"/>
              <a:ext cx="4640119" cy="2579862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46AE8128-68C1-6AB9-5078-AA2E2AA8D352}"/>
                </a:ext>
              </a:extLst>
            </p:cNvPr>
            <p:cNvSpPr/>
            <p:nvPr/>
          </p:nvSpPr>
          <p:spPr>
            <a:xfrm>
              <a:off x="7074002" y="1596731"/>
              <a:ext cx="4476423" cy="2412017"/>
            </a:xfrm>
            <a:prstGeom prst="roundRect">
              <a:avLst/>
            </a:prstGeom>
            <a:blipFill>
              <a:blip r:embed="rId4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34383812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3E3B1404-D5E7-BC13-F732-7FC29C1D4306}"/>
              </a:ext>
            </a:extLst>
          </p:cNvPr>
          <p:cNvSpPr/>
          <p:nvPr/>
        </p:nvSpPr>
        <p:spPr>
          <a:xfrm>
            <a:off x="3012415" y="2890578"/>
            <a:ext cx="3990975" cy="2019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CE962F-E5EC-4B3C-368D-F77C3DBBFC82}"/>
              </a:ext>
            </a:extLst>
          </p:cNvPr>
          <p:cNvSpPr txBox="1"/>
          <p:nvPr/>
        </p:nvSpPr>
        <p:spPr>
          <a:xfrm>
            <a:off x="1063924" y="1010270"/>
            <a:ext cx="44573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>
                <a:latin typeface="+mj-lt"/>
              </a:rPr>
              <a:t>Results</a:t>
            </a:r>
          </a:p>
        </p:txBody>
      </p:sp>
      <p:pic>
        <p:nvPicPr>
          <p:cNvPr id="17" name="Picture Placeholder 16">
            <a:extLst>
              <a:ext uri="{FF2B5EF4-FFF2-40B4-BE49-F238E27FC236}">
                <a16:creationId xmlns:a16="http://schemas.microsoft.com/office/drawing/2014/main" id="{DAA071E5-DA24-BE5A-8BF8-BE382D06491C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/>
          <a:srcRect l="987" r="987"/>
          <a:stretch/>
        </p:blipFill>
        <p:spPr>
          <a:xfrm>
            <a:off x="1109932" y="1904118"/>
            <a:ext cx="4888302" cy="4080437"/>
          </a:xfrm>
          <a:custGeom>
            <a:avLst/>
            <a:gdLst>
              <a:gd name="connsiteX0" fmla="*/ 0 w 3390899"/>
              <a:gd name="connsiteY0" fmla="*/ 0 h 2830502"/>
              <a:gd name="connsiteX1" fmla="*/ 3042974 w 3390899"/>
              <a:gd name="connsiteY1" fmla="*/ 0 h 2830502"/>
              <a:gd name="connsiteX2" fmla="*/ 3390899 w 3390899"/>
              <a:gd name="connsiteY2" fmla="*/ 347925 h 2830502"/>
              <a:gd name="connsiteX3" fmla="*/ 3390899 w 3390899"/>
              <a:gd name="connsiteY3" fmla="*/ 2482577 h 2830502"/>
              <a:gd name="connsiteX4" fmla="*/ 3042974 w 3390899"/>
              <a:gd name="connsiteY4" fmla="*/ 2830502 h 2830502"/>
              <a:gd name="connsiteX5" fmla="*/ 0 w 3390899"/>
              <a:gd name="connsiteY5" fmla="*/ 2830502 h 2830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90899" h="2830502">
                <a:moveTo>
                  <a:pt x="0" y="0"/>
                </a:moveTo>
                <a:lnTo>
                  <a:pt x="3042974" y="0"/>
                </a:lnTo>
                <a:cubicBezTo>
                  <a:pt x="3235128" y="0"/>
                  <a:pt x="3390899" y="155771"/>
                  <a:pt x="3390899" y="347925"/>
                </a:cubicBezTo>
                <a:lnTo>
                  <a:pt x="3390899" y="2482577"/>
                </a:lnTo>
                <a:cubicBezTo>
                  <a:pt x="3390899" y="2674731"/>
                  <a:pt x="3235128" y="2830502"/>
                  <a:pt x="3042974" y="2830502"/>
                </a:cubicBezTo>
                <a:lnTo>
                  <a:pt x="0" y="2830502"/>
                </a:lnTo>
                <a:close/>
              </a:path>
            </a:pathLst>
          </a:custGeom>
          <a:pattFill prst="pct5">
            <a:fgClr>
              <a:srgbClr val="7BD5F5"/>
            </a:fgClr>
            <a:bgClr>
              <a:prstClr val="white"/>
            </a:bgClr>
          </a:pattFill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C9E2C13-B2EC-528A-D172-30980323B75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72528" y="6331789"/>
            <a:ext cx="1431985" cy="3709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6CC7359-A1CC-12E5-AE48-7DF901F5B3A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7572" y="292100"/>
            <a:ext cx="1431985" cy="3709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26791AC-A212-B2C9-6B3D-178F45D5B9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7066" y="3663611"/>
            <a:ext cx="4829810" cy="183832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225C129-26D7-E293-4747-73F79BEC190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1" t="1" r="77875" b="62484"/>
          <a:stretch>
            <a:fillRect/>
          </a:stretch>
        </p:blipFill>
        <p:spPr>
          <a:xfrm>
            <a:off x="7227066" y="2318845"/>
            <a:ext cx="4829810" cy="111015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18DE463-9F0B-0F2E-F703-278344807DF9}"/>
              </a:ext>
            </a:extLst>
          </p:cNvPr>
          <p:cNvSpPr txBox="1"/>
          <p:nvPr/>
        </p:nvSpPr>
        <p:spPr>
          <a:xfrm>
            <a:off x="8795976" y="1904118"/>
            <a:ext cx="15154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>
                <a:latin typeface="+mj-lt"/>
                <a:cs typeface="Sora ExtraBold" pitchFamily="2" charset="0"/>
              </a:rPr>
              <a:t>Example Prompt</a:t>
            </a:r>
          </a:p>
        </p:txBody>
      </p:sp>
    </p:spTree>
    <p:extLst>
      <p:ext uri="{BB962C8B-B14F-4D97-AF65-F5344CB8AC3E}">
        <p14:creationId xmlns:p14="http://schemas.microsoft.com/office/powerpoint/2010/main" val="12675063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2C6C01-19FC-265D-3FB2-8DD9708E02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: Top Corners Rounded 12">
            <a:extLst>
              <a:ext uri="{FF2B5EF4-FFF2-40B4-BE49-F238E27FC236}">
                <a16:creationId xmlns:a16="http://schemas.microsoft.com/office/drawing/2014/main" id="{B2AF2D02-0A14-474D-3BDA-D78CB309228A}"/>
              </a:ext>
            </a:extLst>
          </p:cNvPr>
          <p:cNvSpPr/>
          <p:nvPr/>
        </p:nvSpPr>
        <p:spPr>
          <a:xfrm rot="16200000">
            <a:off x="7109696" y="875144"/>
            <a:ext cx="4622802" cy="5107711"/>
          </a:xfrm>
          <a:prstGeom prst="round2SameRect">
            <a:avLst>
              <a:gd name="adj1" fmla="val 9674"/>
              <a:gd name="adj2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17C7ED2-BF29-A812-4BA4-959883300930}"/>
              </a:ext>
            </a:extLst>
          </p:cNvPr>
          <p:cNvGrpSpPr/>
          <p:nvPr/>
        </p:nvGrpSpPr>
        <p:grpSpPr>
          <a:xfrm>
            <a:off x="668414" y="862895"/>
            <a:ext cx="6090298" cy="3822656"/>
            <a:chOff x="1228434" y="988814"/>
            <a:chExt cx="4423246" cy="293068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FD52EF2-B1AF-FD9B-3DD0-C693376E3020}"/>
                </a:ext>
              </a:extLst>
            </p:cNvPr>
            <p:cNvSpPr txBox="1"/>
            <p:nvPr/>
          </p:nvSpPr>
          <p:spPr>
            <a:xfrm flipH="1">
              <a:off x="1228435" y="2663402"/>
              <a:ext cx="4401378" cy="43451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en-US" sz="1100" b="0" i="0" dirty="0">
                  <a:solidFill>
                    <a:schemeClr val="tx2">
                      <a:lumMod val="75000"/>
                      <a:lumOff val="25000"/>
                    </a:schemeClr>
                  </a:solidFill>
                  <a:effectLst/>
                  <a:cs typeface="Poppins" panose="00000500000000000000" pitchFamily="50" charset="0"/>
                </a:rPr>
                <a:t>Combines graph reasoning with example retrieval to provide structured and context-rich guidance before text generation.</a:t>
              </a:r>
              <a:endParaRPr lang="en-ID" sz="1100" dirty="0">
                <a:solidFill>
                  <a:schemeClr val="tx2">
                    <a:lumMod val="75000"/>
                    <a:lumOff val="25000"/>
                  </a:schemeClr>
                </a:solidFill>
                <a:cs typeface="Poppins" panose="00000500000000000000" pitchFamily="50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F0D8173-C50B-7F35-74A3-238693C6E33B}"/>
                </a:ext>
              </a:extLst>
            </p:cNvPr>
            <p:cNvSpPr txBox="1"/>
            <p:nvPr/>
          </p:nvSpPr>
          <p:spPr>
            <a:xfrm flipH="1">
              <a:off x="1250302" y="3679657"/>
              <a:ext cx="4401378" cy="23984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en-US" sz="1100" b="0" i="0" dirty="0">
                  <a:solidFill>
                    <a:schemeClr val="tx2">
                      <a:lumMod val="75000"/>
                      <a:lumOff val="25000"/>
                    </a:schemeClr>
                  </a:solidFill>
                  <a:effectLst/>
                  <a:cs typeface="Poppins" panose="00000500000000000000" pitchFamily="50" charset="0"/>
                </a:rPr>
                <a:t>A compact language model that generates text autoregressively from a provided prompt.</a:t>
              </a:r>
              <a:endParaRPr lang="en-ID" sz="1100" dirty="0">
                <a:solidFill>
                  <a:schemeClr val="tx2">
                    <a:lumMod val="75000"/>
                    <a:lumOff val="25000"/>
                  </a:schemeClr>
                </a:solidFill>
                <a:cs typeface="Poppins" panose="00000500000000000000" pitchFamily="50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604EF4C-087F-DC94-C886-1828812D2EE0}"/>
                </a:ext>
              </a:extLst>
            </p:cNvPr>
            <p:cNvSpPr txBox="1"/>
            <p:nvPr/>
          </p:nvSpPr>
          <p:spPr>
            <a:xfrm>
              <a:off x="1228434" y="2421433"/>
              <a:ext cx="4401377" cy="2359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latin typeface="+mj-lt"/>
                  <a:cs typeface="Sora ExtraBold" pitchFamily="2" charset="0"/>
                </a:rPr>
                <a:t>GNN-Retrieval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BBE7273-E349-DB50-8C40-CFC2A9706A9F}"/>
                </a:ext>
              </a:extLst>
            </p:cNvPr>
            <p:cNvSpPr txBox="1"/>
            <p:nvPr/>
          </p:nvSpPr>
          <p:spPr>
            <a:xfrm>
              <a:off x="1228435" y="3453586"/>
              <a:ext cx="4027055" cy="2359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latin typeface="+mj-lt"/>
                  <a:cs typeface="Sora ExtraBold" pitchFamily="2" charset="0"/>
                </a:rPr>
                <a:t>SLM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FE4FFF3-DFF9-B0D5-2571-CE9850251768}"/>
                </a:ext>
              </a:extLst>
            </p:cNvPr>
            <p:cNvSpPr txBox="1"/>
            <p:nvPr/>
          </p:nvSpPr>
          <p:spPr>
            <a:xfrm>
              <a:off x="1228435" y="988814"/>
              <a:ext cx="4344430" cy="448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+mj-lt"/>
                </a:rPr>
                <a:t>GNN-Retrieval + SLM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4872E17-DF16-C32D-4829-1D6656750BD8}"/>
                </a:ext>
              </a:extLst>
            </p:cNvPr>
            <p:cNvSpPr txBox="1"/>
            <p:nvPr/>
          </p:nvSpPr>
          <p:spPr>
            <a:xfrm flipH="1">
              <a:off x="1250302" y="1590363"/>
              <a:ext cx="4401378" cy="62918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en-ID" sz="1100" b="1" dirty="0">
                  <a:solidFill>
                    <a:schemeClr val="accent3">
                      <a:lumMod val="75000"/>
                    </a:schemeClr>
                  </a:solidFill>
                  <a:cs typeface="Poppins" panose="00000500000000000000" pitchFamily="50" charset="0"/>
                </a:rPr>
                <a:t>Purpose:</a:t>
              </a:r>
            </a:p>
            <a:p>
              <a:pPr algn="just">
                <a:lnSpc>
                  <a:spcPct val="150000"/>
                </a:lnSpc>
              </a:pPr>
              <a:r>
                <a:rPr lang="en-US" sz="1100" i="1" dirty="0">
                  <a:solidFill>
                    <a:schemeClr val="tx2"/>
                  </a:solidFill>
                  <a:cs typeface="Poppins" panose="00000500000000000000" pitchFamily="50" charset="0"/>
                </a:rPr>
                <a:t>To evaluate whether adding a GNN-retrieval module to a SLM improves story-generation performance compared to its SLM-only baseline</a:t>
              </a:r>
              <a:endParaRPr lang="en-ID" sz="1100" i="1" dirty="0">
                <a:solidFill>
                  <a:schemeClr val="tx2"/>
                </a:solidFill>
                <a:cs typeface="Poppins" panose="00000500000000000000" pitchFamily="50" charset="0"/>
              </a:endParaRP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7135872F-8E2D-1B44-0113-F718381427D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72528" y="6331789"/>
            <a:ext cx="1431985" cy="3709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F67EC99-CE80-5F52-6A5F-25F524BD97F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7572" y="292100"/>
            <a:ext cx="1431985" cy="3709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Picture Placeholder 35" descr="A network of flowers and dots&#10;&#10;AI-generated content may be incorrect.">
            <a:extLst>
              <a:ext uri="{FF2B5EF4-FFF2-40B4-BE49-F238E27FC236}">
                <a16:creationId xmlns:a16="http://schemas.microsoft.com/office/drawing/2014/main" id="{9AA20D66-7991-D281-6CDD-C9E8BACF4E0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63" r="2366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4084812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6FC74B-86C2-A89A-F12B-B0B22A33D9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9350799-DC3B-DA5A-5751-5D8AC7E4C46C}"/>
              </a:ext>
            </a:extLst>
          </p:cNvPr>
          <p:cNvSpPr txBox="1"/>
          <p:nvPr/>
        </p:nvSpPr>
        <p:spPr>
          <a:xfrm>
            <a:off x="5734050" y="1843533"/>
            <a:ext cx="49339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+mj-lt"/>
                <a:cs typeface="Sora ExtraBold" pitchFamily="2" charset="0"/>
              </a:rPr>
              <a:t>Why we picked this model to our task?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ADAF56-7D4E-E3F3-6C49-C68EBD775288}"/>
              </a:ext>
            </a:extLst>
          </p:cNvPr>
          <p:cNvSpPr txBox="1"/>
          <p:nvPr/>
        </p:nvSpPr>
        <p:spPr>
          <a:xfrm>
            <a:off x="5734050" y="766315"/>
            <a:ext cx="553204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+mj-lt"/>
              </a:rPr>
              <a:t>Graph Neural Network(GNN)</a:t>
            </a:r>
          </a:p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+mj-lt"/>
              </a:rPr>
              <a:t>With Retrieval Strategy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764B6A6-0632-FC9A-5546-ACB0864D4C6E}"/>
              </a:ext>
            </a:extLst>
          </p:cNvPr>
          <p:cNvGrpSpPr/>
          <p:nvPr/>
        </p:nvGrpSpPr>
        <p:grpSpPr>
          <a:xfrm>
            <a:off x="888520" y="1843533"/>
            <a:ext cx="4418265" cy="4051355"/>
            <a:chOff x="888520" y="1232167"/>
            <a:chExt cx="4418265" cy="4051355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2ECA75D-2574-BA85-E891-F59834E7E61F}"/>
                </a:ext>
              </a:extLst>
            </p:cNvPr>
            <p:cNvSpPr txBox="1"/>
            <p:nvPr/>
          </p:nvSpPr>
          <p:spPr>
            <a:xfrm flipH="1">
              <a:off x="888520" y="1232167"/>
              <a:ext cx="4361116" cy="127227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en-US" sz="1050" b="0" i="0" dirty="0">
                  <a:solidFill>
                    <a:schemeClr val="tx2">
                      <a:lumMod val="75000"/>
                      <a:lumOff val="25000"/>
                    </a:schemeClr>
                  </a:solidFill>
                  <a:effectLst/>
                  <a:cs typeface="Poppins" panose="00000500000000000000" pitchFamily="50" charset="0"/>
                </a:rPr>
                <a:t>A GNN (Graph Neural Network) is a model that learns from nodes and connections instead of plain text.</a:t>
              </a:r>
            </a:p>
            <a:p>
              <a:pPr marL="171450" indent="-171450" algn="just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1050" dirty="0">
                  <a:solidFill>
                    <a:schemeClr val="tx2">
                      <a:lumMod val="75000"/>
                      <a:lumOff val="25000"/>
                    </a:schemeClr>
                  </a:solidFill>
                  <a:cs typeface="Poppins" panose="00000500000000000000" pitchFamily="50" charset="0"/>
                </a:rPr>
                <a:t>It understands relationships between features</a:t>
              </a:r>
            </a:p>
            <a:p>
              <a:pPr marL="171450" indent="-171450" algn="just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1050" dirty="0">
                  <a:solidFill>
                    <a:schemeClr val="tx2">
                      <a:lumMod val="75000"/>
                      <a:lumOff val="25000"/>
                    </a:schemeClr>
                  </a:solidFill>
                  <a:cs typeface="Poppins" panose="00000500000000000000" pitchFamily="50" charset="0"/>
                </a:rPr>
                <a:t>It creates a structured embedding that summarizes how everything is connected.</a:t>
              </a:r>
              <a:endParaRPr lang="en-ID" sz="1050" dirty="0">
                <a:solidFill>
                  <a:schemeClr val="tx2">
                    <a:lumMod val="75000"/>
                    <a:lumOff val="25000"/>
                  </a:schemeClr>
                </a:solidFill>
                <a:cs typeface="Poppins" panose="00000500000000000000" pitchFamily="50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82C7277-60C7-DAB0-A4D8-1AA34C231A07}"/>
                </a:ext>
              </a:extLst>
            </p:cNvPr>
            <p:cNvSpPr txBox="1"/>
            <p:nvPr/>
          </p:nvSpPr>
          <p:spPr>
            <a:xfrm>
              <a:off x="888520" y="2656577"/>
              <a:ext cx="3608246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b="1" dirty="0">
                  <a:latin typeface="+mj-lt"/>
                  <a:cs typeface="Sora ExtraBold" pitchFamily="2" charset="0"/>
                </a:rPr>
                <a:t>Specifications:</a:t>
              </a: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D8B8ABC0-A03E-C7F8-6AF3-49C9A906CCD9}"/>
                </a:ext>
              </a:extLst>
            </p:cNvPr>
            <p:cNvGrpSpPr/>
            <p:nvPr/>
          </p:nvGrpSpPr>
          <p:grpSpPr>
            <a:xfrm>
              <a:off x="1120202" y="2969905"/>
              <a:ext cx="4186583" cy="749655"/>
              <a:chOff x="8198855" y="2232951"/>
              <a:chExt cx="3114893" cy="749655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D0E3F92-91B3-76A0-CFDE-909DAEBD04CB}"/>
                  </a:ext>
                </a:extLst>
              </p:cNvPr>
              <p:cNvSpPr txBox="1"/>
              <p:nvPr/>
            </p:nvSpPr>
            <p:spPr>
              <a:xfrm flipH="1">
                <a:off x="8198855" y="2437457"/>
                <a:ext cx="3114893" cy="54514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050" b="0" i="0" dirty="0">
                    <a:solidFill>
                      <a:schemeClr val="bg2">
                        <a:lumMod val="50000"/>
                      </a:schemeClr>
                    </a:solidFill>
                    <a:effectLst/>
                    <a:cs typeface="Poppins" panose="00000500000000000000" pitchFamily="50" charset="0"/>
                  </a:rPr>
                  <a:t>Helps the model understand how keywords or concepts relate to each other.</a:t>
                </a:r>
                <a:endParaRPr lang="en-ID" sz="1050" dirty="0">
                  <a:solidFill>
                    <a:schemeClr val="bg2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83F60F7-5709-073A-2F83-EF8F21EAEA1A}"/>
                  </a:ext>
                </a:extLst>
              </p:cNvPr>
              <p:cNvSpPr txBox="1"/>
              <p:nvPr/>
            </p:nvSpPr>
            <p:spPr>
              <a:xfrm flipH="1">
                <a:off x="8211691" y="2232951"/>
                <a:ext cx="2048667" cy="25391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ID" sz="1050" b="1" i="0" dirty="0">
                    <a:effectLst/>
                    <a:latin typeface="+mj-lt"/>
                    <a:cs typeface="Poppins" panose="00000500000000000000" pitchFamily="50" charset="0"/>
                  </a:rPr>
                  <a:t>Captures Relationships</a:t>
                </a:r>
                <a:endParaRPr lang="en-ID" sz="1050" b="1" dirty="0">
                  <a:latin typeface="+mj-lt"/>
                  <a:cs typeface="Poppins" panose="00000500000000000000" pitchFamily="50" charset="0"/>
                </a:endParaRP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AF0E9FC5-B4B7-2762-5350-F72A1BBC36CA}"/>
                </a:ext>
              </a:extLst>
            </p:cNvPr>
            <p:cNvGrpSpPr/>
            <p:nvPr/>
          </p:nvGrpSpPr>
          <p:grpSpPr>
            <a:xfrm>
              <a:off x="1120202" y="3758646"/>
              <a:ext cx="4186583" cy="749655"/>
              <a:chOff x="8198855" y="3146672"/>
              <a:chExt cx="3114893" cy="749655"/>
            </a:xfrm>
          </p:grpSpPr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36446FD-0770-24EA-E20E-16CDB4AAB979}"/>
                  </a:ext>
                </a:extLst>
              </p:cNvPr>
              <p:cNvSpPr txBox="1"/>
              <p:nvPr/>
            </p:nvSpPr>
            <p:spPr>
              <a:xfrm flipH="1">
                <a:off x="8198855" y="3351178"/>
                <a:ext cx="3114893" cy="54514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050" b="0" i="0" dirty="0">
                    <a:solidFill>
                      <a:schemeClr val="bg2">
                        <a:lumMod val="50000"/>
                      </a:schemeClr>
                    </a:solidFill>
                    <a:effectLst/>
                    <a:cs typeface="Poppins" panose="00000500000000000000" pitchFamily="50" charset="0"/>
                  </a:rPr>
                  <a:t>Provides the generator with a clearer map of what should appear in the text.</a:t>
                </a:r>
                <a:endParaRPr lang="en-ID" sz="1050" dirty="0">
                  <a:solidFill>
                    <a:schemeClr val="bg2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7346011-F6AC-8E06-7566-188DB86AFEE1}"/>
                  </a:ext>
                </a:extLst>
              </p:cNvPr>
              <p:cNvSpPr txBox="1"/>
              <p:nvPr/>
            </p:nvSpPr>
            <p:spPr>
              <a:xfrm flipH="1">
                <a:off x="8211691" y="3146672"/>
                <a:ext cx="2048667" cy="25391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ID" sz="1050" b="1" i="0" dirty="0">
                    <a:effectLst/>
                    <a:latin typeface="+mj-lt"/>
                    <a:cs typeface="Poppins" panose="00000500000000000000" pitchFamily="50" charset="0"/>
                  </a:rPr>
                  <a:t>Adds structured context</a:t>
                </a:r>
                <a:endParaRPr lang="en-ID" sz="1050" b="1" dirty="0">
                  <a:latin typeface="+mj-lt"/>
                  <a:cs typeface="Poppins" panose="00000500000000000000" pitchFamily="50" charset="0"/>
                </a:endParaRPr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1AD6276E-CFE2-2F93-617A-3BBA111D2481}"/>
                </a:ext>
              </a:extLst>
            </p:cNvPr>
            <p:cNvGrpSpPr/>
            <p:nvPr/>
          </p:nvGrpSpPr>
          <p:grpSpPr>
            <a:xfrm>
              <a:off x="1120202" y="4533867"/>
              <a:ext cx="4186583" cy="749655"/>
              <a:chOff x="8198855" y="4047805"/>
              <a:chExt cx="3114893" cy="749655"/>
            </a:xfrm>
          </p:grpSpPr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6BD987C-C3C8-EAF5-7114-30080FB51C54}"/>
                  </a:ext>
                </a:extLst>
              </p:cNvPr>
              <p:cNvSpPr txBox="1"/>
              <p:nvPr/>
            </p:nvSpPr>
            <p:spPr>
              <a:xfrm flipH="1">
                <a:off x="8198855" y="4252311"/>
                <a:ext cx="3114893" cy="54514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050" b="0" i="0" dirty="0">
                    <a:solidFill>
                      <a:schemeClr val="bg2">
                        <a:lumMod val="50000"/>
                      </a:schemeClr>
                    </a:solidFill>
                    <a:effectLst/>
                    <a:cs typeface="Poppins" panose="00000500000000000000" pitchFamily="50" charset="0"/>
                  </a:rPr>
                  <a:t>Gives the language model a stronger conditioning signal, so generated text stays on-topic.</a:t>
                </a:r>
                <a:endParaRPr lang="en-ID" sz="1050" dirty="0">
                  <a:solidFill>
                    <a:schemeClr val="bg2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FAAF8C5-2607-8D04-CC9D-9EF59627DDB4}"/>
                  </a:ext>
                </a:extLst>
              </p:cNvPr>
              <p:cNvSpPr txBox="1"/>
              <p:nvPr/>
            </p:nvSpPr>
            <p:spPr>
              <a:xfrm flipH="1">
                <a:off x="8211691" y="4047805"/>
                <a:ext cx="2048667" cy="25391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ID" sz="1050" b="1" i="0" dirty="0">
                    <a:effectLst/>
                    <a:latin typeface="+mj-lt"/>
                    <a:cs typeface="Poppins" panose="00000500000000000000" pitchFamily="50" charset="0"/>
                  </a:rPr>
                  <a:t>Improves relevance</a:t>
                </a:r>
                <a:endParaRPr lang="en-ID" sz="1050" b="1" dirty="0">
                  <a:latin typeface="+mj-lt"/>
                  <a:cs typeface="Poppins" panose="00000500000000000000" pitchFamily="50" charset="0"/>
                </a:endParaRPr>
              </a:p>
            </p:txBody>
          </p:sp>
        </p:grp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F7B311FB-F75E-EB3D-BCA3-B26611C21D8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72528" y="6331789"/>
            <a:ext cx="1431985" cy="3709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749B597-9639-287E-10BA-845888BAA26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7572" y="292100"/>
            <a:ext cx="1431985" cy="3709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F89F24-0800-8667-E1AC-E536491A3FCA}"/>
              </a:ext>
            </a:extLst>
          </p:cNvPr>
          <p:cNvSpPr txBox="1"/>
          <p:nvPr/>
        </p:nvSpPr>
        <p:spPr>
          <a:xfrm>
            <a:off x="910571" y="3590376"/>
            <a:ext cx="39528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200" b="1">
                <a:gradFill>
                  <a:gsLst>
                    <a:gs pos="100000">
                      <a:schemeClr val="accent3"/>
                    </a:gs>
                    <a:gs pos="60000">
                      <a:schemeClr val="accent2"/>
                    </a:gs>
                    <a:gs pos="5000">
                      <a:schemeClr val="accent1"/>
                    </a:gs>
                  </a:gsLst>
                  <a:path path="circle">
                    <a:fillToRect r="100000" b="100000"/>
                  </a:path>
                </a:gradFill>
                <a:latin typeface="+mj-lt"/>
                <a:cs typeface="Sora ExtraBold" pitchFamily="2" charset="0"/>
              </a:defRPr>
            </a:lvl1pPr>
          </a:lstStyle>
          <a:p>
            <a:pPr algn="ctr"/>
            <a:r>
              <a:rPr lang="en-US" sz="1050" dirty="0">
                <a:solidFill>
                  <a:schemeClr val="accent2">
                    <a:lumMod val="75000"/>
                  </a:schemeClr>
                </a:solidFill>
              </a:rPr>
              <a:t>01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E38368A-DBE1-7996-4BDE-DDEB0F7EA345}"/>
              </a:ext>
            </a:extLst>
          </p:cNvPr>
          <p:cNvSpPr txBox="1"/>
          <p:nvPr/>
        </p:nvSpPr>
        <p:spPr>
          <a:xfrm>
            <a:off x="896684" y="4363929"/>
            <a:ext cx="39528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200" b="1">
                <a:gradFill>
                  <a:gsLst>
                    <a:gs pos="100000">
                      <a:schemeClr val="accent3"/>
                    </a:gs>
                    <a:gs pos="60000">
                      <a:schemeClr val="accent2"/>
                    </a:gs>
                    <a:gs pos="5000">
                      <a:schemeClr val="accent1"/>
                    </a:gs>
                  </a:gsLst>
                  <a:path path="circle">
                    <a:fillToRect r="100000" b="100000"/>
                  </a:path>
                </a:gradFill>
                <a:latin typeface="+mj-lt"/>
                <a:cs typeface="Sora ExtraBold" pitchFamily="2" charset="0"/>
              </a:defRPr>
            </a:lvl1pPr>
          </a:lstStyle>
          <a:p>
            <a:pPr algn="ctr"/>
            <a:r>
              <a:rPr lang="en-US" sz="1050" dirty="0">
                <a:solidFill>
                  <a:schemeClr val="accent2">
                    <a:lumMod val="75000"/>
                  </a:schemeClr>
                </a:solidFill>
              </a:rPr>
              <a:t>02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6031AE2-BB75-2FA3-4770-2EF2BFE674CB}"/>
              </a:ext>
            </a:extLst>
          </p:cNvPr>
          <p:cNvSpPr txBox="1"/>
          <p:nvPr/>
        </p:nvSpPr>
        <p:spPr>
          <a:xfrm>
            <a:off x="896684" y="5146172"/>
            <a:ext cx="39528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200" b="1">
                <a:gradFill>
                  <a:gsLst>
                    <a:gs pos="100000">
                      <a:schemeClr val="accent3"/>
                    </a:gs>
                    <a:gs pos="60000">
                      <a:schemeClr val="accent2"/>
                    </a:gs>
                    <a:gs pos="5000">
                      <a:schemeClr val="accent1"/>
                    </a:gs>
                  </a:gsLst>
                  <a:path path="circle">
                    <a:fillToRect r="100000" b="100000"/>
                  </a:path>
                </a:gradFill>
                <a:latin typeface="+mj-lt"/>
                <a:cs typeface="Sora ExtraBold" pitchFamily="2" charset="0"/>
              </a:defRPr>
            </a:lvl1pPr>
          </a:lstStyle>
          <a:p>
            <a:pPr algn="ctr"/>
            <a:r>
              <a:rPr lang="en-US" sz="1050" dirty="0">
                <a:solidFill>
                  <a:schemeClr val="accent2">
                    <a:lumMod val="75000"/>
                  </a:schemeClr>
                </a:solidFill>
              </a:rPr>
              <a:t>03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C82BE63-CE7C-AE27-370E-B66F906CE0B5}"/>
              </a:ext>
            </a:extLst>
          </p:cNvPr>
          <p:cNvSpPr txBox="1"/>
          <p:nvPr/>
        </p:nvSpPr>
        <p:spPr>
          <a:xfrm flipH="1">
            <a:off x="5734049" y="2133998"/>
            <a:ext cx="5532045" cy="56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100" b="0" i="0" dirty="0">
                <a:solidFill>
                  <a:schemeClr val="tx2">
                    <a:lumMod val="75000"/>
                    <a:lumOff val="25000"/>
                  </a:schemeClr>
                </a:solidFill>
                <a:effectLst/>
                <a:cs typeface="Poppins" panose="00000500000000000000" pitchFamily="50" charset="0"/>
              </a:rPr>
              <a:t>Because it lets us add structured relational information on top of the language model to guide better story generation.</a:t>
            </a:r>
            <a:endParaRPr lang="en-ID" sz="1100" dirty="0">
              <a:solidFill>
                <a:schemeClr val="tx2">
                  <a:lumMod val="75000"/>
                  <a:lumOff val="25000"/>
                </a:schemeClr>
              </a:solidFill>
              <a:cs typeface="Poppins" panose="00000500000000000000" pitchFamily="50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5DEB101-6C9C-50FC-0D29-7FEE17CD2108}"/>
              </a:ext>
            </a:extLst>
          </p:cNvPr>
          <p:cNvSpPr txBox="1"/>
          <p:nvPr/>
        </p:nvSpPr>
        <p:spPr>
          <a:xfrm flipH="1">
            <a:off x="5837462" y="5328130"/>
            <a:ext cx="5894616" cy="56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100" b="0" i="0" dirty="0">
                <a:solidFill>
                  <a:schemeClr val="tx2">
                    <a:lumMod val="75000"/>
                    <a:lumOff val="25000"/>
                  </a:schemeClr>
                </a:solidFill>
                <a:effectLst/>
                <a:cs typeface="Poppins" panose="00000500000000000000" pitchFamily="50" charset="0"/>
              </a:rPr>
              <a:t>The retrieval strategy finds and provides the most relevant past examples to guide the model during generation</a:t>
            </a:r>
            <a:endParaRPr lang="en-ID" sz="1100" dirty="0">
              <a:solidFill>
                <a:schemeClr val="tx2">
                  <a:lumMod val="75000"/>
                  <a:lumOff val="25000"/>
                </a:schemeClr>
              </a:solidFill>
              <a:cs typeface="Poppins" panose="00000500000000000000" pitchFamily="50" charset="0"/>
            </a:endParaRPr>
          </a:p>
        </p:txBody>
      </p:sp>
      <p:pic>
        <p:nvPicPr>
          <p:cNvPr id="64" name="Picture Placeholder 63">
            <a:extLst>
              <a:ext uri="{FF2B5EF4-FFF2-40B4-BE49-F238E27FC236}">
                <a16:creationId xmlns:a16="http://schemas.microsoft.com/office/drawing/2014/main" id="{4693856F-C869-1092-3F2C-C6CEA47CAC77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/>
          <a:srcRect t="16036" b="16036"/>
          <a:stretch/>
        </p:blipFill>
        <p:spPr>
          <a:xfrm>
            <a:off x="5978890" y="2991221"/>
            <a:ext cx="5390618" cy="2228851"/>
          </a:xfrm>
          <a:custGeom>
            <a:avLst/>
            <a:gdLst>
              <a:gd name="connsiteX0" fmla="*/ 295278 w 5390618"/>
              <a:gd name="connsiteY0" fmla="*/ 0 h 2228851"/>
              <a:gd name="connsiteX1" fmla="*/ 5095340 w 5390618"/>
              <a:gd name="connsiteY1" fmla="*/ 0 h 2228851"/>
              <a:gd name="connsiteX2" fmla="*/ 5390618 w 5390618"/>
              <a:gd name="connsiteY2" fmla="*/ 295278 h 2228851"/>
              <a:gd name="connsiteX3" fmla="*/ 5390618 w 5390618"/>
              <a:gd name="connsiteY3" fmla="*/ 1933573 h 2228851"/>
              <a:gd name="connsiteX4" fmla="*/ 5095340 w 5390618"/>
              <a:gd name="connsiteY4" fmla="*/ 2228851 h 2228851"/>
              <a:gd name="connsiteX5" fmla="*/ 295278 w 5390618"/>
              <a:gd name="connsiteY5" fmla="*/ 2228851 h 2228851"/>
              <a:gd name="connsiteX6" fmla="*/ 0 w 5390618"/>
              <a:gd name="connsiteY6" fmla="*/ 1933573 h 2228851"/>
              <a:gd name="connsiteX7" fmla="*/ 0 w 5390618"/>
              <a:gd name="connsiteY7" fmla="*/ 295278 h 2228851"/>
              <a:gd name="connsiteX8" fmla="*/ 295278 w 5390618"/>
              <a:gd name="connsiteY8" fmla="*/ 0 h 2228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390618" h="2228851">
                <a:moveTo>
                  <a:pt x="295278" y="0"/>
                </a:moveTo>
                <a:lnTo>
                  <a:pt x="5095340" y="0"/>
                </a:lnTo>
                <a:cubicBezTo>
                  <a:pt x="5258418" y="0"/>
                  <a:pt x="5390618" y="132200"/>
                  <a:pt x="5390618" y="295278"/>
                </a:cubicBezTo>
                <a:lnTo>
                  <a:pt x="5390618" y="1933573"/>
                </a:lnTo>
                <a:cubicBezTo>
                  <a:pt x="5390618" y="2096651"/>
                  <a:pt x="5258418" y="2228851"/>
                  <a:pt x="5095340" y="2228851"/>
                </a:cubicBezTo>
                <a:lnTo>
                  <a:pt x="295278" y="2228851"/>
                </a:lnTo>
                <a:cubicBezTo>
                  <a:pt x="132200" y="2228851"/>
                  <a:pt x="0" y="2096651"/>
                  <a:pt x="0" y="1933573"/>
                </a:cubicBezTo>
                <a:lnTo>
                  <a:pt x="0" y="295278"/>
                </a:lnTo>
                <a:cubicBezTo>
                  <a:pt x="0" y="132200"/>
                  <a:pt x="132200" y="0"/>
                  <a:pt x="295278" y="0"/>
                </a:cubicBezTo>
                <a:close/>
              </a:path>
            </a:pathLst>
          </a:custGeom>
          <a:pattFill prst="pct5">
            <a:fgClr>
              <a:srgbClr val="7BD5F5"/>
            </a:fgClr>
            <a:bgClr>
              <a:prstClr val="white"/>
            </a:bgClr>
          </a:pattFill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45CD2915-A583-72B1-0229-3C66459F1CAE}"/>
              </a:ext>
            </a:extLst>
          </p:cNvPr>
          <p:cNvSpPr txBox="1"/>
          <p:nvPr/>
        </p:nvSpPr>
        <p:spPr>
          <a:xfrm>
            <a:off x="5837464" y="5037665"/>
            <a:ext cx="49339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+mj-lt"/>
                <a:cs typeface="Sora ExtraBold" pitchFamily="2" charset="0"/>
              </a:rPr>
              <a:t>What retrieval strategy does?</a:t>
            </a:r>
          </a:p>
        </p:txBody>
      </p:sp>
    </p:spTree>
    <p:extLst>
      <p:ext uri="{BB962C8B-B14F-4D97-AF65-F5344CB8AC3E}">
        <p14:creationId xmlns:p14="http://schemas.microsoft.com/office/powerpoint/2010/main" val="6921545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7ACB39-38FA-E169-6F05-9918A8E2E7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3649757-3636-A612-C5AB-86D627DFBAE9}"/>
              </a:ext>
            </a:extLst>
          </p:cNvPr>
          <p:cNvSpPr txBox="1"/>
          <p:nvPr/>
        </p:nvSpPr>
        <p:spPr>
          <a:xfrm>
            <a:off x="4818132" y="1203555"/>
            <a:ext cx="25928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+mj-lt"/>
                <a:cs typeface="Sora ExtraBold" pitchFamily="2" charset="0"/>
              </a:rPr>
              <a:t>Component Block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3A06E59-C1EC-1B36-45F4-9C841BCC730A}"/>
              </a:ext>
            </a:extLst>
          </p:cNvPr>
          <p:cNvSpPr txBox="1"/>
          <p:nvPr/>
        </p:nvSpPr>
        <p:spPr>
          <a:xfrm flipH="1">
            <a:off x="4957285" y="1707662"/>
            <a:ext cx="2616631" cy="3128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D" sz="1100" b="1" i="0" dirty="0">
                <a:effectLst/>
                <a:cs typeface="Poppins" panose="00000500000000000000" pitchFamily="50" charset="0"/>
              </a:rPr>
              <a:t>Input Graph Construction</a:t>
            </a:r>
            <a:endParaRPr lang="en-ID" sz="1050" dirty="0">
              <a:solidFill>
                <a:schemeClr val="bg2">
                  <a:lumMod val="50000"/>
                </a:schemeClr>
              </a:solidFill>
              <a:cs typeface="Poppins" panose="00000500000000000000" pitchFamily="50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421A93-0496-762C-3E22-B8024C81E959}"/>
              </a:ext>
            </a:extLst>
          </p:cNvPr>
          <p:cNvSpPr txBox="1"/>
          <p:nvPr/>
        </p:nvSpPr>
        <p:spPr>
          <a:xfrm flipH="1">
            <a:off x="4957286" y="2315355"/>
            <a:ext cx="2616631" cy="3128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D" sz="1100" b="1" i="0" dirty="0">
                <a:effectLst/>
                <a:cs typeface="Poppins" panose="00000500000000000000" pitchFamily="50" charset="0"/>
              </a:rPr>
              <a:t>GNN</a:t>
            </a:r>
            <a:endParaRPr lang="en-ID" sz="1050" dirty="0">
              <a:solidFill>
                <a:schemeClr val="bg2">
                  <a:lumMod val="50000"/>
                </a:schemeClr>
              </a:solidFill>
              <a:cs typeface="Poppins" panose="00000500000000000000" pitchFamily="50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B44561-4C5A-F78C-5137-032161288059}"/>
              </a:ext>
            </a:extLst>
          </p:cNvPr>
          <p:cNvSpPr txBox="1"/>
          <p:nvPr/>
        </p:nvSpPr>
        <p:spPr>
          <a:xfrm flipH="1">
            <a:off x="4957286" y="2906924"/>
            <a:ext cx="2616631" cy="3128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D" sz="1100" b="1" i="0" dirty="0">
                <a:effectLst/>
                <a:cs typeface="Poppins" panose="00000500000000000000" pitchFamily="50" charset="0"/>
              </a:rPr>
              <a:t>Fusion Layer</a:t>
            </a:r>
            <a:endParaRPr lang="en-ID" sz="1050" dirty="0">
              <a:solidFill>
                <a:schemeClr val="bg2">
                  <a:lumMod val="50000"/>
                </a:schemeClr>
              </a:solidFill>
              <a:cs typeface="Poppins" panose="00000500000000000000" pitchFamily="50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D041891-64C6-69B4-D021-006774B76312}"/>
              </a:ext>
            </a:extLst>
          </p:cNvPr>
          <p:cNvSpPr txBox="1"/>
          <p:nvPr/>
        </p:nvSpPr>
        <p:spPr>
          <a:xfrm flipH="1">
            <a:off x="4957286" y="3514820"/>
            <a:ext cx="2616631" cy="3128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D" sz="1100" b="1" i="0" dirty="0">
                <a:effectLst/>
                <a:cs typeface="Poppins" panose="00000500000000000000" pitchFamily="50" charset="0"/>
              </a:rPr>
              <a:t>Retrieval Module</a:t>
            </a:r>
            <a:endParaRPr lang="en-ID" sz="1050" dirty="0">
              <a:solidFill>
                <a:schemeClr val="bg2">
                  <a:lumMod val="50000"/>
                </a:schemeClr>
              </a:solidFill>
              <a:cs typeface="Poppins" panose="00000500000000000000" pitchFamily="50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1D1B00-6CAD-6099-E21E-1201A46224A4}"/>
              </a:ext>
            </a:extLst>
          </p:cNvPr>
          <p:cNvSpPr txBox="1"/>
          <p:nvPr/>
        </p:nvSpPr>
        <p:spPr>
          <a:xfrm flipH="1">
            <a:off x="4957286" y="4090056"/>
            <a:ext cx="2616631" cy="3128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D" sz="1100" b="1" i="0" dirty="0">
                <a:effectLst/>
                <a:cs typeface="Poppins" panose="00000500000000000000" pitchFamily="50" charset="0"/>
              </a:rPr>
              <a:t>Tokenization + SLM Input Prompt</a:t>
            </a:r>
            <a:endParaRPr lang="en-ID" sz="1050" dirty="0">
              <a:solidFill>
                <a:schemeClr val="bg2">
                  <a:lumMod val="50000"/>
                </a:schemeClr>
              </a:solidFill>
              <a:cs typeface="Poppins" panose="00000500000000000000" pitchFamily="50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C42472-FC33-EA15-0E82-29C31848057F}"/>
              </a:ext>
            </a:extLst>
          </p:cNvPr>
          <p:cNvSpPr txBox="1"/>
          <p:nvPr/>
        </p:nvSpPr>
        <p:spPr>
          <a:xfrm>
            <a:off x="4425043" y="1702858"/>
            <a:ext cx="5322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200" b="1">
                <a:gradFill>
                  <a:gsLst>
                    <a:gs pos="100000">
                      <a:schemeClr val="accent3"/>
                    </a:gs>
                    <a:gs pos="60000">
                      <a:schemeClr val="accent2"/>
                    </a:gs>
                    <a:gs pos="5000">
                      <a:schemeClr val="accent1"/>
                    </a:gs>
                  </a:gsLst>
                  <a:path path="circle">
                    <a:fillToRect r="100000" b="100000"/>
                  </a:path>
                </a:gradFill>
                <a:latin typeface="+mj-lt"/>
                <a:cs typeface="Sora ExtraBold" pitchFamily="2" charset="0"/>
              </a:defRPr>
            </a:lvl1pPr>
          </a:lstStyle>
          <a:p>
            <a:pPr algn="ctr"/>
            <a:r>
              <a:rPr lang="en-US" sz="2000">
                <a:solidFill>
                  <a:schemeClr val="accent1"/>
                </a:solidFill>
              </a:rPr>
              <a:t>01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F20133A-2F6F-95DA-17BB-F3E1B9D3170E}"/>
              </a:ext>
            </a:extLst>
          </p:cNvPr>
          <p:cNvSpPr txBox="1"/>
          <p:nvPr/>
        </p:nvSpPr>
        <p:spPr>
          <a:xfrm>
            <a:off x="4425043" y="2286259"/>
            <a:ext cx="5322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200" b="1">
                <a:gradFill>
                  <a:gsLst>
                    <a:gs pos="100000">
                      <a:schemeClr val="accent3"/>
                    </a:gs>
                    <a:gs pos="60000">
                      <a:schemeClr val="accent2"/>
                    </a:gs>
                    <a:gs pos="5000">
                      <a:schemeClr val="accent1"/>
                    </a:gs>
                  </a:gsLst>
                  <a:path path="circle">
                    <a:fillToRect r="100000" b="100000"/>
                  </a:path>
                </a:gradFill>
                <a:latin typeface="+mj-lt"/>
                <a:cs typeface="Sora ExtraBold" pitchFamily="2" charset="0"/>
              </a:defRPr>
            </a:lvl1pPr>
          </a:lstStyle>
          <a:p>
            <a:pPr algn="ctr"/>
            <a:r>
              <a:rPr lang="en-US" sz="2000">
                <a:solidFill>
                  <a:schemeClr val="accent1"/>
                </a:solidFill>
              </a:rPr>
              <a:t>02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CC1B3D8-5798-7DA7-5A60-2803E906648B}"/>
              </a:ext>
            </a:extLst>
          </p:cNvPr>
          <p:cNvSpPr txBox="1"/>
          <p:nvPr/>
        </p:nvSpPr>
        <p:spPr>
          <a:xfrm>
            <a:off x="4425043" y="2877828"/>
            <a:ext cx="5322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200" b="1">
                <a:gradFill>
                  <a:gsLst>
                    <a:gs pos="100000">
                      <a:schemeClr val="accent3"/>
                    </a:gs>
                    <a:gs pos="60000">
                      <a:schemeClr val="accent2"/>
                    </a:gs>
                    <a:gs pos="5000">
                      <a:schemeClr val="accent1"/>
                    </a:gs>
                  </a:gsLst>
                  <a:path path="circle">
                    <a:fillToRect r="100000" b="100000"/>
                  </a:path>
                </a:gradFill>
                <a:latin typeface="+mj-lt"/>
                <a:cs typeface="Sora ExtraBold" pitchFamily="2" charset="0"/>
              </a:defRPr>
            </a:lvl1pPr>
          </a:lstStyle>
          <a:p>
            <a:pPr algn="ctr"/>
            <a:r>
              <a:rPr lang="en-US" sz="2000" dirty="0">
                <a:solidFill>
                  <a:schemeClr val="accent1"/>
                </a:solidFill>
              </a:rPr>
              <a:t>03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9957D72-0F8F-DE01-E7DD-1FD8A3ABB2DD}"/>
              </a:ext>
            </a:extLst>
          </p:cNvPr>
          <p:cNvSpPr txBox="1"/>
          <p:nvPr/>
        </p:nvSpPr>
        <p:spPr>
          <a:xfrm>
            <a:off x="4425043" y="3485724"/>
            <a:ext cx="5322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200" b="1">
                <a:gradFill>
                  <a:gsLst>
                    <a:gs pos="100000">
                      <a:schemeClr val="accent3"/>
                    </a:gs>
                    <a:gs pos="60000">
                      <a:schemeClr val="accent2"/>
                    </a:gs>
                    <a:gs pos="5000">
                      <a:schemeClr val="accent1"/>
                    </a:gs>
                  </a:gsLst>
                  <a:path path="circle">
                    <a:fillToRect r="100000" b="100000"/>
                  </a:path>
                </a:gradFill>
                <a:latin typeface="+mj-lt"/>
                <a:cs typeface="Sora ExtraBold" pitchFamily="2" charset="0"/>
              </a:defRPr>
            </a:lvl1pPr>
          </a:lstStyle>
          <a:p>
            <a:pPr algn="ctr"/>
            <a:r>
              <a:rPr lang="en-US" sz="2000" dirty="0">
                <a:solidFill>
                  <a:schemeClr val="accent1"/>
                </a:solidFill>
              </a:rPr>
              <a:t>04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A175F7E-2C39-5C80-D758-AB035DBFC01D}"/>
              </a:ext>
            </a:extLst>
          </p:cNvPr>
          <p:cNvSpPr txBox="1"/>
          <p:nvPr/>
        </p:nvSpPr>
        <p:spPr>
          <a:xfrm>
            <a:off x="4425043" y="4060960"/>
            <a:ext cx="5322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200" b="1">
                <a:gradFill>
                  <a:gsLst>
                    <a:gs pos="100000">
                      <a:schemeClr val="accent3"/>
                    </a:gs>
                    <a:gs pos="60000">
                      <a:schemeClr val="accent2"/>
                    </a:gs>
                    <a:gs pos="5000">
                      <a:schemeClr val="accent1"/>
                    </a:gs>
                  </a:gsLst>
                  <a:path path="circle">
                    <a:fillToRect r="100000" b="100000"/>
                  </a:path>
                </a:gradFill>
                <a:latin typeface="+mj-lt"/>
                <a:cs typeface="Sora ExtraBold" pitchFamily="2" charset="0"/>
              </a:defRPr>
            </a:lvl1pPr>
          </a:lstStyle>
          <a:p>
            <a:pPr algn="ctr"/>
            <a:r>
              <a:rPr lang="en-US" sz="2000" dirty="0">
                <a:solidFill>
                  <a:schemeClr val="accent1"/>
                </a:solidFill>
              </a:rPr>
              <a:t>05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9A36C4E-20A2-F8FD-6C6F-49A6B0712F57}"/>
              </a:ext>
            </a:extLst>
          </p:cNvPr>
          <p:cNvSpPr txBox="1"/>
          <p:nvPr/>
        </p:nvSpPr>
        <p:spPr>
          <a:xfrm>
            <a:off x="7736827" y="1223599"/>
            <a:ext cx="28191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+mj-lt"/>
                <a:cs typeface="Sora ExtraBold" pitchFamily="2" charset="0"/>
              </a:rPr>
              <a:t>Functionalities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B2AD75C-0EDC-84E9-63EE-92AE23E3F59A}"/>
              </a:ext>
            </a:extLst>
          </p:cNvPr>
          <p:cNvSpPr txBox="1"/>
          <p:nvPr/>
        </p:nvSpPr>
        <p:spPr>
          <a:xfrm flipH="1">
            <a:off x="7833805" y="1650311"/>
            <a:ext cx="4135036" cy="56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050" b="0" i="0" dirty="0">
                <a:solidFill>
                  <a:schemeClr val="bg2">
                    <a:lumMod val="50000"/>
                  </a:schemeClr>
                </a:solidFill>
                <a:effectLst/>
                <a:cs typeface="Poppins" panose="00000500000000000000" pitchFamily="50" charset="0"/>
              </a:rPr>
              <a:t>Builds a graph from keywords and entities, capturing how important story elements are connected.</a:t>
            </a:r>
            <a:endParaRPr lang="en-ID" sz="1050" dirty="0">
              <a:solidFill>
                <a:schemeClr val="bg2">
                  <a:lumMod val="50000"/>
                </a:schemeClr>
              </a:solidFill>
              <a:cs typeface="Poppins" panose="00000500000000000000" pitchFamily="50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1F95493-5634-BED7-4564-E6D84499AA61}"/>
              </a:ext>
            </a:extLst>
          </p:cNvPr>
          <p:cNvSpPr txBox="1"/>
          <p:nvPr/>
        </p:nvSpPr>
        <p:spPr>
          <a:xfrm flipH="1">
            <a:off x="7833805" y="2233712"/>
            <a:ext cx="4135036" cy="5451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050" b="0" i="0" dirty="0">
                <a:solidFill>
                  <a:schemeClr val="bg2">
                    <a:lumMod val="50000"/>
                  </a:schemeClr>
                </a:solidFill>
                <a:effectLst/>
                <a:cs typeface="Poppins" panose="00000500000000000000" pitchFamily="50" charset="0"/>
              </a:rPr>
              <a:t>Learns relationships between graph features and produces a structured embedding summarizing the entire graph.</a:t>
            </a:r>
            <a:endParaRPr lang="en-ID" sz="1050" dirty="0">
              <a:solidFill>
                <a:schemeClr val="bg2">
                  <a:lumMod val="50000"/>
                </a:schemeClr>
              </a:solidFill>
              <a:cs typeface="Poppins" panose="00000500000000000000" pitchFamily="50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4EC1014-269C-85C6-782D-F5B734C6A771}"/>
              </a:ext>
            </a:extLst>
          </p:cNvPr>
          <p:cNvSpPr txBox="1"/>
          <p:nvPr/>
        </p:nvSpPr>
        <p:spPr>
          <a:xfrm flipH="1">
            <a:off x="7833805" y="2825281"/>
            <a:ext cx="4135036" cy="56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050" b="0" i="0" dirty="0">
                <a:solidFill>
                  <a:schemeClr val="bg2">
                    <a:lumMod val="50000"/>
                  </a:schemeClr>
                </a:solidFill>
                <a:effectLst/>
                <a:cs typeface="Poppins" panose="00000500000000000000" pitchFamily="50" charset="0"/>
              </a:rPr>
              <a:t>Maps the GNN embedding into the language model’s embedding space and prepares prefix tokens.</a:t>
            </a:r>
            <a:endParaRPr lang="en-ID" sz="1050" dirty="0">
              <a:solidFill>
                <a:schemeClr val="bg2">
                  <a:lumMod val="50000"/>
                </a:schemeClr>
              </a:solidFill>
              <a:cs typeface="Poppins" panose="00000500000000000000" pitchFamily="50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8AFC598-D6B4-8C40-408A-E48F622F65EE}"/>
              </a:ext>
            </a:extLst>
          </p:cNvPr>
          <p:cNvSpPr txBox="1"/>
          <p:nvPr/>
        </p:nvSpPr>
        <p:spPr>
          <a:xfrm flipH="1">
            <a:off x="7833805" y="3433177"/>
            <a:ext cx="4135036" cy="56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050" b="0" i="0" dirty="0">
                <a:solidFill>
                  <a:schemeClr val="bg2">
                    <a:lumMod val="50000"/>
                  </a:schemeClr>
                </a:solidFill>
                <a:effectLst/>
                <a:cs typeface="Poppins" panose="00000500000000000000" pitchFamily="50" charset="0"/>
              </a:rPr>
              <a:t>Finds the most relevant stories from the training set and provides additional reference context.</a:t>
            </a:r>
            <a:endParaRPr lang="en-ID" sz="1050" dirty="0">
              <a:solidFill>
                <a:schemeClr val="bg2">
                  <a:lumMod val="50000"/>
                </a:schemeClr>
              </a:solidFill>
              <a:cs typeface="Poppins" panose="00000500000000000000" pitchFamily="50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0B45A5E-1306-4990-1150-A9524BC2FFE7}"/>
              </a:ext>
            </a:extLst>
          </p:cNvPr>
          <p:cNvSpPr txBox="1"/>
          <p:nvPr/>
        </p:nvSpPr>
        <p:spPr>
          <a:xfrm flipH="1">
            <a:off x="7833805" y="4008413"/>
            <a:ext cx="4135036" cy="56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050" b="0" i="0" dirty="0">
                <a:solidFill>
                  <a:schemeClr val="bg2">
                    <a:lumMod val="50000"/>
                  </a:schemeClr>
                </a:solidFill>
                <a:effectLst/>
                <a:cs typeface="Poppins" panose="00000500000000000000" pitchFamily="50" charset="0"/>
              </a:rPr>
              <a:t>Converts text into tokens and forms the prompt that the story generation model will follow.</a:t>
            </a:r>
            <a:endParaRPr lang="en-ID" sz="1050" dirty="0">
              <a:solidFill>
                <a:schemeClr val="bg2">
                  <a:lumMod val="50000"/>
                </a:schemeClr>
              </a:solidFill>
              <a:cs typeface="Poppins" panose="00000500000000000000" pitchFamily="50" charset="0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3CFA743-95DD-667C-B1D2-9BD2C607DE0B}"/>
              </a:ext>
            </a:extLst>
          </p:cNvPr>
          <p:cNvCxnSpPr>
            <a:cxnSpLocks/>
          </p:cNvCxnSpPr>
          <p:nvPr/>
        </p:nvCxnSpPr>
        <p:spPr>
          <a:xfrm>
            <a:off x="4818132" y="1595298"/>
            <a:ext cx="6499877" cy="0"/>
          </a:xfrm>
          <a:prstGeom prst="line">
            <a:avLst/>
          </a:prstGeom>
          <a:ln w="19050">
            <a:solidFill>
              <a:schemeClr val="accent2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D1386D3-C337-C91B-946C-B96A704AF277}"/>
              </a:ext>
            </a:extLst>
          </p:cNvPr>
          <p:cNvCxnSpPr>
            <a:cxnSpLocks/>
          </p:cNvCxnSpPr>
          <p:nvPr/>
        </p:nvCxnSpPr>
        <p:spPr>
          <a:xfrm>
            <a:off x="7573926" y="1182255"/>
            <a:ext cx="0" cy="5303520"/>
          </a:xfrm>
          <a:prstGeom prst="line">
            <a:avLst/>
          </a:prstGeom>
          <a:ln w="19050">
            <a:solidFill>
              <a:schemeClr val="accent2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ED5644B3-50BC-E8BF-7E15-EB9C516EEAD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72528" y="6331789"/>
            <a:ext cx="1431985" cy="3709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F0CCF44-B155-3041-0710-47C120F336B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7572" y="292100"/>
            <a:ext cx="1431985" cy="3709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Placeholder 31">
            <a:extLst>
              <a:ext uri="{FF2B5EF4-FFF2-40B4-BE49-F238E27FC236}">
                <a16:creationId xmlns:a16="http://schemas.microsoft.com/office/drawing/2014/main" id="{5D274DD3-AE10-5EE7-BFFB-A9F833B610E4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l="14683" r="14683"/>
          <a:stretch/>
        </p:blipFill>
        <p:spPr>
          <a:xfrm>
            <a:off x="0" y="1206706"/>
            <a:ext cx="3997035" cy="4527100"/>
          </a:xfrm>
          <a:custGeom>
            <a:avLst/>
            <a:gdLst>
              <a:gd name="connsiteX0" fmla="*/ 447210 w 5107705"/>
              <a:gd name="connsiteY0" fmla="*/ 0 h 4622802"/>
              <a:gd name="connsiteX1" fmla="*/ 5107705 w 5107705"/>
              <a:gd name="connsiteY1" fmla="*/ 0 h 4622802"/>
              <a:gd name="connsiteX2" fmla="*/ 5107705 w 5107705"/>
              <a:gd name="connsiteY2" fmla="*/ 4622802 h 4622802"/>
              <a:gd name="connsiteX3" fmla="*/ 447210 w 5107705"/>
              <a:gd name="connsiteY3" fmla="*/ 4622802 h 4622802"/>
              <a:gd name="connsiteX4" fmla="*/ 0 w 5107705"/>
              <a:gd name="connsiteY4" fmla="*/ 4175592 h 4622802"/>
              <a:gd name="connsiteX5" fmla="*/ 0 w 5107705"/>
              <a:gd name="connsiteY5" fmla="*/ 447210 h 4622802"/>
              <a:gd name="connsiteX6" fmla="*/ 447210 w 5107705"/>
              <a:gd name="connsiteY6" fmla="*/ 0 h 4622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07705" h="4622802">
                <a:moveTo>
                  <a:pt x="447210" y="0"/>
                </a:moveTo>
                <a:lnTo>
                  <a:pt x="5107705" y="0"/>
                </a:lnTo>
                <a:lnTo>
                  <a:pt x="5107705" y="4622802"/>
                </a:lnTo>
                <a:lnTo>
                  <a:pt x="447210" y="4622802"/>
                </a:lnTo>
                <a:cubicBezTo>
                  <a:pt x="200223" y="4622802"/>
                  <a:pt x="0" y="4422579"/>
                  <a:pt x="0" y="4175592"/>
                </a:cubicBezTo>
                <a:lnTo>
                  <a:pt x="0" y="447210"/>
                </a:lnTo>
                <a:cubicBezTo>
                  <a:pt x="0" y="200223"/>
                  <a:pt x="200223" y="0"/>
                  <a:pt x="447210" y="0"/>
                </a:cubicBezTo>
                <a:close/>
              </a:path>
            </a:pathLst>
          </a:custGeom>
          <a:pattFill prst="pct5">
            <a:fgClr>
              <a:srgbClr val="7BD5F5"/>
            </a:fgClr>
            <a:bgClr>
              <a:prstClr val="white"/>
            </a:bgClr>
          </a:pattFill>
          <a:ln>
            <a:noFill/>
          </a:ln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D2954790-38E1-A805-BC9E-81640AB8DC67}"/>
              </a:ext>
            </a:extLst>
          </p:cNvPr>
          <p:cNvSpPr txBox="1"/>
          <p:nvPr/>
        </p:nvSpPr>
        <p:spPr>
          <a:xfrm>
            <a:off x="460664" y="408463"/>
            <a:ext cx="40264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Design Approach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A3B2F7E-492E-7614-B99C-EDAB3071CE38}"/>
              </a:ext>
            </a:extLst>
          </p:cNvPr>
          <p:cNvSpPr txBox="1"/>
          <p:nvPr/>
        </p:nvSpPr>
        <p:spPr>
          <a:xfrm flipH="1">
            <a:off x="4957286" y="4717839"/>
            <a:ext cx="2616631" cy="3128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D" sz="1100" b="1" dirty="0">
                <a:cs typeface="Poppins" panose="00000500000000000000" pitchFamily="50" charset="0"/>
              </a:rPr>
              <a:t>Add GNN Prefix</a:t>
            </a:r>
            <a:endParaRPr lang="en-ID" sz="1050" dirty="0">
              <a:solidFill>
                <a:schemeClr val="bg2">
                  <a:lumMod val="50000"/>
                </a:schemeClr>
              </a:solidFill>
              <a:cs typeface="Poppins" panose="00000500000000000000" pitchFamily="50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432986C-95FC-6307-1A8A-8549D7BB5DCA}"/>
              </a:ext>
            </a:extLst>
          </p:cNvPr>
          <p:cNvSpPr txBox="1"/>
          <p:nvPr/>
        </p:nvSpPr>
        <p:spPr>
          <a:xfrm flipH="1">
            <a:off x="4957286" y="5276751"/>
            <a:ext cx="2616631" cy="3128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D" sz="1100" b="1" i="0" dirty="0">
                <a:effectLst/>
                <a:cs typeface="Poppins" panose="00000500000000000000" pitchFamily="50" charset="0"/>
              </a:rPr>
              <a:t>Story Generation</a:t>
            </a:r>
            <a:endParaRPr lang="en-ID" sz="1050" dirty="0">
              <a:solidFill>
                <a:schemeClr val="bg2">
                  <a:lumMod val="50000"/>
                </a:schemeClr>
              </a:solidFill>
              <a:cs typeface="Poppins" panose="00000500000000000000" pitchFamily="50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7FCFB34-D33B-46D3-53B1-6C6661204E67}"/>
              </a:ext>
            </a:extLst>
          </p:cNvPr>
          <p:cNvSpPr txBox="1"/>
          <p:nvPr/>
        </p:nvSpPr>
        <p:spPr>
          <a:xfrm flipH="1">
            <a:off x="4957286" y="5851987"/>
            <a:ext cx="2616631" cy="3128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D" sz="1100" b="1" i="0" dirty="0">
                <a:effectLst/>
                <a:cs typeface="Poppins" panose="00000500000000000000" pitchFamily="50" charset="0"/>
              </a:rPr>
              <a:t>Generated Story Output</a:t>
            </a:r>
            <a:endParaRPr lang="en-ID" sz="1050" dirty="0">
              <a:solidFill>
                <a:schemeClr val="bg2">
                  <a:lumMod val="50000"/>
                </a:schemeClr>
              </a:solidFill>
              <a:cs typeface="Poppins" panose="00000500000000000000" pitchFamily="50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3B53396-5069-AB6C-B78C-061956630F3D}"/>
              </a:ext>
            </a:extLst>
          </p:cNvPr>
          <p:cNvSpPr txBox="1"/>
          <p:nvPr/>
        </p:nvSpPr>
        <p:spPr>
          <a:xfrm>
            <a:off x="4425043" y="4688743"/>
            <a:ext cx="5322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200" b="1">
                <a:gradFill>
                  <a:gsLst>
                    <a:gs pos="100000">
                      <a:schemeClr val="accent3"/>
                    </a:gs>
                    <a:gs pos="60000">
                      <a:schemeClr val="accent2"/>
                    </a:gs>
                    <a:gs pos="5000">
                      <a:schemeClr val="accent1"/>
                    </a:gs>
                  </a:gsLst>
                  <a:path path="circle">
                    <a:fillToRect r="100000" b="100000"/>
                  </a:path>
                </a:gradFill>
                <a:latin typeface="+mj-lt"/>
                <a:cs typeface="Sora ExtraBold" pitchFamily="2" charset="0"/>
              </a:defRPr>
            </a:lvl1pPr>
          </a:lstStyle>
          <a:p>
            <a:pPr algn="ctr"/>
            <a:r>
              <a:rPr lang="en-US" sz="2000" dirty="0">
                <a:solidFill>
                  <a:schemeClr val="accent1"/>
                </a:solidFill>
              </a:rPr>
              <a:t>07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28CC1D9-ABCD-17AF-03BD-7BBB205B45FF}"/>
              </a:ext>
            </a:extLst>
          </p:cNvPr>
          <p:cNvSpPr txBox="1"/>
          <p:nvPr/>
        </p:nvSpPr>
        <p:spPr>
          <a:xfrm>
            <a:off x="4425043" y="5247655"/>
            <a:ext cx="5322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200" b="1">
                <a:gradFill>
                  <a:gsLst>
                    <a:gs pos="100000">
                      <a:schemeClr val="accent3"/>
                    </a:gs>
                    <a:gs pos="60000">
                      <a:schemeClr val="accent2"/>
                    </a:gs>
                    <a:gs pos="5000">
                      <a:schemeClr val="accent1"/>
                    </a:gs>
                  </a:gsLst>
                  <a:path path="circle">
                    <a:fillToRect r="100000" b="100000"/>
                  </a:path>
                </a:gradFill>
                <a:latin typeface="+mj-lt"/>
                <a:cs typeface="Sora ExtraBold" pitchFamily="2" charset="0"/>
              </a:defRPr>
            </a:lvl1pPr>
          </a:lstStyle>
          <a:p>
            <a:pPr algn="ctr"/>
            <a:r>
              <a:rPr lang="en-US" sz="2000" dirty="0">
                <a:solidFill>
                  <a:schemeClr val="accent1"/>
                </a:solidFill>
              </a:rPr>
              <a:t>08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50592FA-F201-188F-3669-88FAA318B868}"/>
              </a:ext>
            </a:extLst>
          </p:cNvPr>
          <p:cNvSpPr txBox="1"/>
          <p:nvPr/>
        </p:nvSpPr>
        <p:spPr>
          <a:xfrm>
            <a:off x="4425043" y="5822891"/>
            <a:ext cx="5322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200" b="1">
                <a:gradFill>
                  <a:gsLst>
                    <a:gs pos="100000">
                      <a:schemeClr val="accent3"/>
                    </a:gs>
                    <a:gs pos="60000">
                      <a:schemeClr val="accent2"/>
                    </a:gs>
                    <a:gs pos="5000">
                      <a:schemeClr val="accent1"/>
                    </a:gs>
                  </a:gsLst>
                  <a:path path="circle">
                    <a:fillToRect r="100000" b="100000"/>
                  </a:path>
                </a:gradFill>
                <a:latin typeface="+mj-lt"/>
                <a:cs typeface="Sora ExtraBold" pitchFamily="2" charset="0"/>
              </a:defRPr>
            </a:lvl1pPr>
          </a:lstStyle>
          <a:p>
            <a:pPr algn="ctr"/>
            <a:r>
              <a:rPr lang="en-US" sz="2000" dirty="0">
                <a:solidFill>
                  <a:schemeClr val="accent1"/>
                </a:solidFill>
              </a:rPr>
              <a:t>09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867277B-BE68-88AF-A3F4-01B33C8D47BD}"/>
              </a:ext>
            </a:extLst>
          </p:cNvPr>
          <p:cNvSpPr txBox="1"/>
          <p:nvPr/>
        </p:nvSpPr>
        <p:spPr>
          <a:xfrm flipH="1">
            <a:off x="7833805" y="4636196"/>
            <a:ext cx="4135036" cy="56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050" b="0" i="0" dirty="0">
                <a:solidFill>
                  <a:schemeClr val="bg2">
                    <a:lumMod val="50000"/>
                  </a:schemeClr>
                </a:solidFill>
                <a:effectLst/>
                <a:cs typeface="Poppins" panose="00000500000000000000" pitchFamily="50" charset="0"/>
              </a:rPr>
              <a:t>Injects GNN-derived soft prompt vectors before the textual prompt to guide the language model.</a:t>
            </a:r>
            <a:endParaRPr lang="en-ID" sz="1050" dirty="0">
              <a:solidFill>
                <a:schemeClr val="bg2">
                  <a:lumMod val="50000"/>
                </a:schemeClr>
              </a:solidFill>
              <a:cs typeface="Poppins" panose="00000500000000000000" pitchFamily="50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E296922-BB08-2BE0-930B-989B93C1273D}"/>
              </a:ext>
            </a:extLst>
          </p:cNvPr>
          <p:cNvSpPr txBox="1"/>
          <p:nvPr/>
        </p:nvSpPr>
        <p:spPr>
          <a:xfrm flipH="1">
            <a:off x="7833805" y="5244092"/>
            <a:ext cx="4135036" cy="56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050" b="0" i="0" dirty="0">
                <a:solidFill>
                  <a:schemeClr val="bg2">
                    <a:lumMod val="50000"/>
                  </a:schemeClr>
                </a:solidFill>
                <a:effectLst/>
                <a:cs typeface="Poppins" panose="00000500000000000000" pitchFamily="50" charset="0"/>
              </a:rPr>
              <a:t>Uses the combined context (prefix + prompt + retrieved examples) to generate the full story.</a:t>
            </a:r>
            <a:endParaRPr lang="en-ID" sz="1050" dirty="0">
              <a:solidFill>
                <a:schemeClr val="bg2">
                  <a:lumMod val="50000"/>
                </a:schemeClr>
              </a:solidFill>
              <a:cs typeface="Poppins" panose="00000500000000000000" pitchFamily="50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5B66FC3-F700-D968-960D-52A923DFDF80}"/>
              </a:ext>
            </a:extLst>
          </p:cNvPr>
          <p:cNvSpPr txBox="1"/>
          <p:nvPr/>
        </p:nvSpPr>
        <p:spPr>
          <a:xfrm flipH="1">
            <a:off x="7833805" y="5827492"/>
            <a:ext cx="4135036" cy="302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050" b="0" i="0" dirty="0">
                <a:solidFill>
                  <a:schemeClr val="bg2">
                    <a:lumMod val="50000"/>
                  </a:schemeClr>
                </a:solidFill>
                <a:effectLst/>
                <a:cs typeface="Poppins" panose="00000500000000000000" pitchFamily="50" charset="0"/>
              </a:rPr>
              <a:t>Produces the final generated story as model output.</a:t>
            </a:r>
            <a:endParaRPr lang="en-ID" sz="1050" dirty="0">
              <a:solidFill>
                <a:schemeClr val="bg2">
                  <a:lumMod val="50000"/>
                </a:schemeClr>
              </a:solidFill>
              <a:cs typeface="Poppins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66308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F69AA4-2208-15C4-60A4-474C14806E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69D4E51-1E8A-C9D8-F709-421CDF06A718}"/>
              </a:ext>
            </a:extLst>
          </p:cNvPr>
          <p:cNvSpPr/>
          <p:nvPr/>
        </p:nvSpPr>
        <p:spPr>
          <a:xfrm>
            <a:off x="0" y="4195763"/>
            <a:ext cx="12192000" cy="1143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CA5123-B59A-F855-0DB9-D6A4D8436E32}"/>
              </a:ext>
            </a:extLst>
          </p:cNvPr>
          <p:cNvSpPr txBox="1"/>
          <p:nvPr/>
        </p:nvSpPr>
        <p:spPr>
          <a:xfrm>
            <a:off x="566058" y="1021837"/>
            <a:ext cx="31650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+mj-lt"/>
                <a:cs typeface="Sora ExtraBold" pitchFamily="2" charset="0"/>
              </a:rPr>
              <a:t>Model configuration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632B7A9-F0AB-0A7B-57CD-E6B9CF88B1A1}"/>
              </a:ext>
            </a:extLst>
          </p:cNvPr>
          <p:cNvSpPr txBox="1"/>
          <p:nvPr/>
        </p:nvSpPr>
        <p:spPr>
          <a:xfrm flipH="1">
            <a:off x="566057" y="1375760"/>
            <a:ext cx="3165022" cy="17269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D" sz="900" b="0" i="0" dirty="0">
                <a:solidFill>
                  <a:schemeClr val="tx2">
                    <a:lumMod val="75000"/>
                    <a:lumOff val="25000"/>
                  </a:schemeClr>
                </a:solidFill>
                <a:effectLst/>
                <a:cs typeface="Poppins" panose="00000500000000000000" pitchFamily="50" charset="0"/>
              </a:rPr>
              <a:t>Base LM (SLM): GPT-2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D" sz="900" b="0" i="0" dirty="0">
                <a:solidFill>
                  <a:schemeClr val="tx2">
                    <a:lumMod val="75000"/>
                    <a:lumOff val="25000"/>
                  </a:schemeClr>
                </a:solidFill>
                <a:effectLst/>
                <a:cs typeface="Poppins" panose="00000500000000000000" pitchFamily="50" charset="0"/>
              </a:rPr>
              <a:t>GNN encoder: 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D" sz="900" b="0" i="0" dirty="0">
                <a:solidFill>
                  <a:schemeClr val="tx2">
                    <a:lumMod val="75000"/>
                    <a:lumOff val="25000"/>
                  </a:schemeClr>
                </a:solidFill>
                <a:effectLst/>
                <a:cs typeface="Poppins" panose="00000500000000000000" pitchFamily="50" charset="0"/>
              </a:rPr>
              <a:t>Node feature dim = 390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D" sz="900" b="0" i="0" dirty="0">
                <a:solidFill>
                  <a:schemeClr val="tx2">
                    <a:lumMod val="75000"/>
                    <a:lumOff val="25000"/>
                  </a:schemeClr>
                </a:solidFill>
                <a:effectLst/>
                <a:cs typeface="Poppins" panose="00000500000000000000" pitchFamily="50" charset="0"/>
              </a:rPr>
              <a:t>Hidden dim = 256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D" sz="900" b="0" i="0" dirty="0">
                <a:solidFill>
                  <a:schemeClr val="tx2">
                    <a:lumMod val="75000"/>
                    <a:lumOff val="25000"/>
                  </a:schemeClr>
                </a:solidFill>
                <a:effectLst/>
                <a:cs typeface="Poppins" panose="00000500000000000000" pitchFamily="50" charset="0"/>
              </a:rPr>
              <a:t>3 GNN layers, 4 heads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D" sz="900" b="0" i="0" dirty="0">
                <a:solidFill>
                  <a:schemeClr val="tx2">
                    <a:lumMod val="75000"/>
                    <a:lumOff val="25000"/>
                  </a:schemeClr>
                </a:solidFill>
                <a:effectLst/>
                <a:cs typeface="Poppins" panose="00000500000000000000" pitchFamily="50" charset="0"/>
              </a:rPr>
              <a:t>Prefix fusion: Linear layer projecting GNN embedding → 16 prefix tokens in LM hidden space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D" sz="900" b="0" i="0" dirty="0">
                <a:solidFill>
                  <a:schemeClr val="tx2">
                    <a:lumMod val="75000"/>
                    <a:lumOff val="25000"/>
                  </a:schemeClr>
                </a:solidFill>
                <a:effectLst/>
                <a:cs typeface="Poppins" panose="00000500000000000000" pitchFamily="50" charset="0"/>
              </a:rPr>
              <a:t>Retrieval module: k = 3 nearest stories</a:t>
            </a:r>
            <a:endParaRPr lang="en-ID" sz="900" dirty="0">
              <a:solidFill>
                <a:schemeClr val="tx2">
                  <a:lumMod val="75000"/>
                  <a:lumOff val="25000"/>
                </a:schemeClr>
              </a:solidFill>
              <a:cs typeface="Poppins" panose="00000500000000000000" pitchFamily="50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46B3A34-3CBD-90FC-B1A2-F5B1FC658A7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72528" y="6331789"/>
            <a:ext cx="1431985" cy="3709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A66933E-238D-5C10-3DF1-90B6BD976CE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7572" y="292100"/>
            <a:ext cx="1431985" cy="3709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0053BE4-110F-047E-D3FC-DCE9014D00A6}"/>
              </a:ext>
            </a:extLst>
          </p:cNvPr>
          <p:cNvSpPr txBox="1"/>
          <p:nvPr/>
        </p:nvSpPr>
        <p:spPr>
          <a:xfrm>
            <a:off x="484414" y="342783"/>
            <a:ext cx="64116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+mj-lt"/>
              </a:rPr>
              <a:t>Training Setup and Evaluation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8A203B8-CB08-BF46-3BFD-B041BB4AC60F}"/>
              </a:ext>
            </a:extLst>
          </p:cNvPr>
          <p:cNvSpPr txBox="1"/>
          <p:nvPr/>
        </p:nvSpPr>
        <p:spPr>
          <a:xfrm>
            <a:off x="4392386" y="1062574"/>
            <a:ext cx="31650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+mj-lt"/>
                <a:cs typeface="Sora ExtraBold" pitchFamily="2" charset="0"/>
              </a:rPr>
              <a:t>Training hyperparameters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828B922-1043-39FD-A8D2-E1A0FFBCC087}"/>
              </a:ext>
            </a:extLst>
          </p:cNvPr>
          <p:cNvSpPr txBox="1"/>
          <p:nvPr/>
        </p:nvSpPr>
        <p:spPr>
          <a:xfrm flipH="1">
            <a:off x="4392384" y="1416497"/>
            <a:ext cx="3396343" cy="15191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D" sz="900" b="0" i="0" dirty="0">
                <a:solidFill>
                  <a:schemeClr val="tx2">
                    <a:lumMod val="75000"/>
                    <a:lumOff val="25000"/>
                  </a:schemeClr>
                </a:solidFill>
                <a:effectLst/>
                <a:cs typeface="Poppins" panose="00000500000000000000" pitchFamily="50" charset="0"/>
              </a:rPr>
              <a:t>Optimizer: </a:t>
            </a:r>
            <a:r>
              <a:rPr lang="en-ID" sz="900" b="0" i="0" dirty="0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cs typeface="Poppins" panose="00000500000000000000" pitchFamily="50" charset="0"/>
              </a:rPr>
              <a:t>AdamW</a:t>
            </a:r>
            <a:endParaRPr lang="en-ID" sz="900" b="0" i="0" dirty="0">
              <a:solidFill>
                <a:schemeClr val="tx2">
                  <a:lumMod val="75000"/>
                  <a:lumOff val="25000"/>
                </a:schemeClr>
              </a:solidFill>
              <a:effectLst/>
              <a:cs typeface="Poppins" panose="00000500000000000000" pitchFamily="50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D" sz="900" b="0" i="0" dirty="0">
                <a:solidFill>
                  <a:schemeClr val="tx2">
                    <a:lumMod val="75000"/>
                    <a:lumOff val="25000"/>
                  </a:schemeClr>
                </a:solidFill>
                <a:effectLst/>
                <a:cs typeface="Poppins" panose="00000500000000000000" pitchFamily="50" charset="0"/>
              </a:rPr>
              <a:t>Learning rate: 5 × 10⁻⁵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D" sz="900" b="0" i="0" dirty="0">
                <a:solidFill>
                  <a:schemeClr val="tx2">
                    <a:lumMod val="75000"/>
                    <a:lumOff val="25000"/>
                  </a:schemeClr>
                </a:solidFill>
                <a:effectLst/>
                <a:cs typeface="Poppins" panose="00000500000000000000" pitchFamily="50" charset="0"/>
              </a:rPr>
              <a:t>Weight decay: 0.01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D" sz="900" b="0" i="0" dirty="0">
                <a:solidFill>
                  <a:schemeClr val="tx2">
                    <a:lumMod val="75000"/>
                    <a:lumOff val="25000"/>
                  </a:schemeClr>
                </a:solidFill>
                <a:effectLst/>
                <a:cs typeface="Poppins" panose="00000500000000000000" pitchFamily="50" charset="0"/>
              </a:rPr>
              <a:t>Batch size (GPU): 4 graphs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D" sz="900" b="0" i="0" dirty="0">
                <a:solidFill>
                  <a:schemeClr val="tx2">
                    <a:lumMod val="75000"/>
                    <a:lumOff val="25000"/>
                  </a:schemeClr>
                </a:solidFill>
                <a:effectLst/>
                <a:cs typeface="Poppins" panose="00000500000000000000" pitchFamily="50" charset="0"/>
              </a:rPr>
              <a:t>Max epochs: 10 (with early stopping patience = 5 epochs)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D" sz="900" b="0" i="0" dirty="0">
                <a:solidFill>
                  <a:schemeClr val="tx2">
                    <a:lumMod val="75000"/>
                    <a:lumOff val="25000"/>
                  </a:schemeClr>
                </a:solidFill>
                <a:effectLst/>
                <a:cs typeface="Poppins" panose="00000500000000000000" pitchFamily="50" charset="0"/>
              </a:rPr>
              <a:t>Gradient clipping: </a:t>
            </a:r>
            <a:r>
              <a:rPr lang="en-ID" sz="900" b="0" i="0" dirty="0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cs typeface="Poppins" panose="00000500000000000000" pitchFamily="50" charset="0"/>
              </a:rPr>
              <a:t>max_norm</a:t>
            </a:r>
            <a:r>
              <a:rPr lang="en-ID" sz="900" b="0" i="0" dirty="0">
                <a:solidFill>
                  <a:schemeClr val="tx2">
                    <a:lumMod val="75000"/>
                    <a:lumOff val="25000"/>
                  </a:schemeClr>
                </a:solidFill>
                <a:effectLst/>
                <a:cs typeface="Poppins" panose="00000500000000000000" pitchFamily="50" charset="0"/>
              </a:rPr>
              <a:t> = 0.5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D" sz="900" b="0" i="0" dirty="0">
                <a:solidFill>
                  <a:schemeClr val="tx2">
                    <a:lumMod val="75000"/>
                    <a:lumOff val="25000"/>
                  </a:schemeClr>
                </a:solidFill>
                <a:effectLst/>
                <a:cs typeface="Poppins" panose="00000500000000000000" pitchFamily="50" charset="0"/>
              </a:rPr>
              <a:t>LR scheduler: linear warmup 10% of steps + cosine decay</a:t>
            </a:r>
            <a:endParaRPr lang="en-ID" sz="900" dirty="0">
              <a:solidFill>
                <a:schemeClr val="tx2">
                  <a:lumMod val="75000"/>
                  <a:lumOff val="25000"/>
                </a:schemeClr>
              </a:solidFill>
              <a:cs typeface="Poppins" panose="00000500000000000000" pitchFamily="50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81735EE-A1A3-2520-5E38-CAA91B4BCB1A}"/>
              </a:ext>
            </a:extLst>
          </p:cNvPr>
          <p:cNvSpPr/>
          <p:nvPr/>
        </p:nvSpPr>
        <p:spPr>
          <a:xfrm>
            <a:off x="172528" y="3705226"/>
            <a:ext cx="11665686" cy="2564945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1EEA800-DEA9-059B-1831-F3433B54C65A}"/>
              </a:ext>
            </a:extLst>
          </p:cNvPr>
          <p:cNvSpPr txBox="1"/>
          <p:nvPr/>
        </p:nvSpPr>
        <p:spPr>
          <a:xfrm>
            <a:off x="353786" y="3771917"/>
            <a:ext cx="23649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+mj-lt"/>
              </a:rPr>
              <a:t>Key Findings: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FE71774-B455-E518-F9B3-6B6BECEFDB3C}"/>
              </a:ext>
            </a:extLst>
          </p:cNvPr>
          <p:cNvSpPr txBox="1"/>
          <p:nvPr/>
        </p:nvSpPr>
        <p:spPr>
          <a:xfrm>
            <a:off x="5974896" y="3809464"/>
            <a:ext cx="37487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+mj-lt"/>
              </a:rPr>
              <a:t>Next Steps(Quick Wins):</a:t>
            </a:r>
          </a:p>
        </p:txBody>
      </p:sp>
      <p:pic>
        <p:nvPicPr>
          <p:cNvPr id="39" name="Picture Placeholder 38">
            <a:extLst>
              <a:ext uri="{FF2B5EF4-FFF2-40B4-BE49-F238E27FC236}">
                <a16:creationId xmlns:a16="http://schemas.microsoft.com/office/drawing/2014/main" id="{16F8A748-6F99-9274-369D-426FB16FF9F4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l="1138" r="1138"/>
          <a:stretch/>
        </p:blipFill>
        <p:spPr>
          <a:xfrm>
            <a:off x="8386812" y="793540"/>
            <a:ext cx="3165022" cy="2084516"/>
          </a:xfrm>
          <a:custGeom>
            <a:avLst/>
            <a:gdLst>
              <a:gd name="connsiteX0" fmla="*/ 219162 w 9963150"/>
              <a:gd name="connsiteY0" fmla="*/ 0 h 2124074"/>
              <a:gd name="connsiteX1" fmla="*/ 9743988 w 9963150"/>
              <a:gd name="connsiteY1" fmla="*/ 0 h 2124074"/>
              <a:gd name="connsiteX2" fmla="*/ 9963150 w 9963150"/>
              <a:gd name="connsiteY2" fmla="*/ 219162 h 2124074"/>
              <a:gd name="connsiteX3" fmla="*/ 9963150 w 9963150"/>
              <a:gd name="connsiteY3" fmla="*/ 1904912 h 2124074"/>
              <a:gd name="connsiteX4" fmla="*/ 9743988 w 9963150"/>
              <a:gd name="connsiteY4" fmla="*/ 2124074 h 2124074"/>
              <a:gd name="connsiteX5" fmla="*/ 219162 w 9963150"/>
              <a:gd name="connsiteY5" fmla="*/ 2124074 h 2124074"/>
              <a:gd name="connsiteX6" fmla="*/ 0 w 9963150"/>
              <a:gd name="connsiteY6" fmla="*/ 1904912 h 2124074"/>
              <a:gd name="connsiteX7" fmla="*/ 0 w 9963150"/>
              <a:gd name="connsiteY7" fmla="*/ 219162 h 2124074"/>
              <a:gd name="connsiteX8" fmla="*/ 219162 w 9963150"/>
              <a:gd name="connsiteY8" fmla="*/ 0 h 2124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963150" h="2124074">
                <a:moveTo>
                  <a:pt x="219162" y="0"/>
                </a:moveTo>
                <a:lnTo>
                  <a:pt x="9743988" y="0"/>
                </a:lnTo>
                <a:cubicBezTo>
                  <a:pt x="9865028" y="0"/>
                  <a:pt x="9963150" y="98122"/>
                  <a:pt x="9963150" y="219162"/>
                </a:cubicBezTo>
                <a:lnTo>
                  <a:pt x="9963150" y="1904912"/>
                </a:lnTo>
                <a:cubicBezTo>
                  <a:pt x="9963150" y="2025952"/>
                  <a:pt x="9865028" y="2124074"/>
                  <a:pt x="9743988" y="2124074"/>
                </a:cubicBezTo>
                <a:lnTo>
                  <a:pt x="219162" y="2124074"/>
                </a:lnTo>
                <a:cubicBezTo>
                  <a:pt x="98122" y="2124074"/>
                  <a:pt x="0" y="2025952"/>
                  <a:pt x="0" y="1904912"/>
                </a:cubicBezTo>
                <a:lnTo>
                  <a:pt x="0" y="219162"/>
                </a:lnTo>
                <a:cubicBezTo>
                  <a:pt x="0" y="98122"/>
                  <a:pt x="98122" y="0"/>
                  <a:pt x="219162" y="0"/>
                </a:cubicBezTo>
                <a:close/>
              </a:path>
            </a:pathLst>
          </a:custGeom>
          <a:pattFill prst="pct5">
            <a:fgClr>
              <a:srgbClr val="7BD5F5"/>
            </a:fgClr>
            <a:bgClr>
              <a:prstClr val="white"/>
            </a:bgClr>
          </a:pattFill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37D6CC76-5ADB-640B-95A9-313236676E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3195" y="183120"/>
            <a:ext cx="1945807" cy="826873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043F55F8-0EE3-1385-DB1E-F9DBCAD25513}"/>
              </a:ext>
            </a:extLst>
          </p:cNvPr>
          <p:cNvSpPr txBox="1"/>
          <p:nvPr/>
        </p:nvSpPr>
        <p:spPr>
          <a:xfrm flipH="1">
            <a:off x="566056" y="4228566"/>
            <a:ext cx="5055053" cy="1311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900" b="0" dirty="0">
                <a:solidFill>
                  <a:schemeClr val="tx2">
                    <a:lumMod val="75000"/>
                    <a:lumOff val="25000"/>
                  </a:schemeClr>
                </a:solidFill>
                <a:effectLst/>
                <a:cs typeface="Poppins" panose="00000500000000000000" pitchFamily="50" charset="0"/>
              </a:rPr>
              <a:t>BLEU and ROUGE scores remain low, showing limited alignment with reference stories despite added graph structure.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900" b="0" dirty="0">
                <a:solidFill>
                  <a:schemeClr val="tx2">
                    <a:lumMod val="75000"/>
                    <a:lumOff val="25000"/>
                  </a:schemeClr>
                </a:solidFill>
                <a:effectLst/>
                <a:cs typeface="Poppins" panose="00000500000000000000" pitchFamily="50" charset="0"/>
              </a:rPr>
              <a:t>Perplexity is still high, indicating the combined model did not reduce uncertainty in next-token prediction.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900" b="0" dirty="0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cs typeface="Poppins" panose="00000500000000000000" pitchFamily="50" charset="0"/>
              </a:rPr>
              <a:t>BERTScore</a:t>
            </a:r>
            <a:r>
              <a:rPr lang="en-US" sz="900" b="0" dirty="0">
                <a:solidFill>
                  <a:schemeClr val="tx2">
                    <a:lumMod val="75000"/>
                    <a:lumOff val="25000"/>
                  </a:schemeClr>
                </a:solidFill>
                <a:effectLst/>
                <a:cs typeface="Poppins" panose="00000500000000000000" pitchFamily="50" charset="0"/>
              </a:rPr>
              <a:t> shows moderate semantic similarity, but no improvement over simpler models like LSTM or SLM-only. without clear metric gains.</a:t>
            </a:r>
            <a:endParaRPr lang="en-ID" sz="900" dirty="0">
              <a:solidFill>
                <a:schemeClr val="tx2">
                  <a:lumMod val="75000"/>
                  <a:lumOff val="25000"/>
                </a:schemeClr>
              </a:solidFill>
              <a:cs typeface="Poppins" panose="00000500000000000000" pitchFamily="50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498BF1E-B2D3-1356-780B-55C62FAA1D6C}"/>
              </a:ext>
            </a:extLst>
          </p:cNvPr>
          <p:cNvSpPr txBox="1"/>
          <p:nvPr/>
        </p:nvSpPr>
        <p:spPr>
          <a:xfrm>
            <a:off x="484414" y="5620719"/>
            <a:ext cx="499129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b="1" i="1" dirty="0">
                <a:solidFill>
                  <a:schemeClr val="accent3">
                    <a:lumMod val="75000"/>
                  </a:schemeClr>
                </a:solidFill>
              </a:rPr>
              <a:t>Adding graph structure and retrieval did not translate into measurable improvements in fluency or constraint satisfaction based on standard metrics.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9329BB5-70D8-316F-3FC1-07C2434F7A23}"/>
              </a:ext>
            </a:extLst>
          </p:cNvPr>
          <p:cNvSpPr txBox="1"/>
          <p:nvPr/>
        </p:nvSpPr>
        <p:spPr>
          <a:xfrm flipH="1">
            <a:off x="6096000" y="4323537"/>
            <a:ext cx="4650923" cy="2727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900" b="0" dirty="0">
                <a:solidFill>
                  <a:schemeClr val="tx2">
                    <a:lumMod val="75000"/>
                    <a:lumOff val="25000"/>
                  </a:schemeClr>
                </a:solidFill>
                <a:effectLst/>
                <a:cs typeface="Poppins" panose="00000500000000000000" pitchFamily="50" charset="0"/>
              </a:rPr>
              <a:t>Increase k in retrieval (from 3 → 5 or 7) to provide richer reference </a:t>
            </a:r>
            <a:r>
              <a:rPr lang="en-US" sz="900" b="0">
                <a:solidFill>
                  <a:schemeClr val="tx2">
                    <a:lumMod val="75000"/>
                    <a:lumOff val="25000"/>
                  </a:schemeClr>
                </a:solidFill>
                <a:effectLst/>
                <a:cs typeface="Poppins" panose="00000500000000000000" pitchFamily="50" charset="0"/>
              </a:rPr>
              <a:t>context.</a:t>
            </a:r>
            <a:endParaRPr lang="en-US" sz="900" b="0" dirty="0">
              <a:solidFill>
                <a:schemeClr val="tx2">
                  <a:lumMod val="75000"/>
                  <a:lumOff val="25000"/>
                </a:schemeClr>
              </a:solidFill>
              <a:effectLst/>
              <a:cs typeface="Poppins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1238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3DC5BE-8976-8D99-3BFE-E6606B928C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: Top Corners Rounded 12">
            <a:extLst>
              <a:ext uri="{FF2B5EF4-FFF2-40B4-BE49-F238E27FC236}">
                <a16:creationId xmlns:a16="http://schemas.microsoft.com/office/drawing/2014/main" id="{C41D7820-BF51-917B-D4C2-57B556FB2B30}"/>
              </a:ext>
            </a:extLst>
          </p:cNvPr>
          <p:cNvSpPr/>
          <p:nvPr/>
        </p:nvSpPr>
        <p:spPr>
          <a:xfrm rot="16200000">
            <a:off x="7109696" y="875144"/>
            <a:ext cx="4622802" cy="5107711"/>
          </a:xfrm>
          <a:prstGeom prst="round2SameRect">
            <a:avLst>
              <a:gd name="adj1" fmla="val 9674"/>
              <a:gd name="adj2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0A7C26E-7EED-8163-DD1D-643AEC73E0D1}"/>
              </a:ext>
            </a:extLst>
          </p:cNvPr>
          <p:cNvGrpSpPr/>
          <p:nvPr/>
        </p:nvGrpSpPr>
        <p:grpSpPr>
          <a:xfrm>
            <a:off x="668414" y="862895"/>
            <a:ext cx="6090298" cy="2766566"/>
            <a:chOff x="1228434" y="988814"/>
            <a:chExt cx="4423246" cy="2121024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E1419D6-666C-BF69-8D06-E0E33AAEAAAA}"/>
                </a:ext>
              </a:extLst>
            </p:cNvPr>
            <p:cNvSpPr txBox="1"/>
            <p:nvPr/>
          </p:nvSpPr>
          <p:spPr>
            <a:xfrm flipH="1">
              <a:off x="1250301" y="2675326"/>
              <a:ext cx="4401378" cy="43451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en-US" sz="1100" b="0" i="0" dirty="0">
                  <a:solidFill>
                    <a:schemeClr val="tx2">
                      <a:lumMod val="75000"/>
                      <a:lumOff val="25000"/>
                    </a:schemeClr>
                  </a:solidFill>
                  <a:effectLst/>
                  <a:cs typeface="Poppins" panose="00000500000000000000" pitchFamily="50" charset="0"/>
                </a:rPr>
                <a:t>Learns to generate full stories from prompts by fine-tuning a </a:t>
              </a:r>
              <a:r>
                <a:rPr lang="en-US" sz="1100" dirty="0">
                  <a:solidFill>
                    <a:schemeClr val="tx2">
                      <a:lumMod val="75000"/>
                      <a:lumOff val="25000"/>
                    </a:schemeClr>
                  </a:solidFill>
                  <a:cs typeface="Poppins" panose="00000500000000000000" pitchFamily="50" charset="0"/>
                </a:rPr>
                <a:t>large</a:t>
              </a:r>
              <a:r>
                <a:rPr lang="en-US" sz="1100" b="0" i="0" dirty="0">
                  <a:solidFill>
                    <a:schemeClr val="tx2">
                      <a:lumMod val="75000"/>
                      <a:lumOff val="25000"/>
                    </a:schemeClr>
                  </a:solidFill>
                  <a:effectLst/>
                  <a:cs typeface="Poppins" panose="00000500000000000000" pitchFamily="50" charset="0"/>
                </a:rPr>
                <a:t> language model (Mistral-7B) on the story dataset without any graph or retrieval components.</a:t>
              </a:r>
              <a:endParaRPr lang="en-ID" sz="1100" dirty="0">
                <a:solidFill>
                  <a:schemeClr val="tx2">
                    <a:lumMod val="75000"/>
                    <a:lumOff val="25000"/>
                  </a:schemeClr>
                </a:solidFill>
                <a:cs typeface="Poppins" panose="00000500000000000000" pitchFamily="50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87AE32B-388E-8049-A393-3A481D520343}"/>
                </a:ext>
              </a:extLst>
            </p:cNvPr>
            <p:cNvSpPr txBox="1"/>
            <p:nvPr/>
          </p:nvSpPr>
          <p:spPr>
            <a:xfrm>
              <a:off x="1228434" y="2449254"/>
              <a:ext cx="4027055" cy="2359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latin typeface="+mj-lt"/>
                  <a:cs typeface="Sora ExtraBold" pitchFamily="2" charset="0"/>
                </a:rPr>
                <a:t>LLM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85E50ED-1DB5-441F-045F-5FDBA082E14A}"/>
                </a:ext>
              </a:extLst>
            </p:cNvPr>
            <p:cNvSpPr txBox="1"/>
            <p:nvPr/>
          </p:nvSpPr>
          <p:spPr>
            <a:xfrm>
              <a:off x="1228435" y="988814"/>
              <a:ext cx="4344430" cy="448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+mj-lt"/>
                </a:rPr>
                <a:t>Open-Source LLM (Mistral-7B)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BA80BDC-2EEE-73BA-11CD-7775A9912908}"/>
                </a:ext>
              </a:extLst>
            </p:cNvPr>
            <p:cNvSpPr txBox="1"/>
            <p:nvPr/>
          </p:nvSpPr>
          <p:spPr>
            <a:xfrm flipH="1">
              <a:off x="1250302" y="1590363"/>
              <a:ext cx="4401378" cy="62918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en-ID" sz="1100" b="1" dirty="0">
                  <a:solidFill>
                    <a:schemeClr val="accent3">
                      <a:lumMod val="75000"/>
                    </a:schemeClr>
                  </a:solidFill>
                  <a:cs typeface="Poppins" panose="00000500000000000000" pitchFamily="50" charset="0"/>
                </a:rPr>
                <a:t>Purpose:</a:t>
              </a:r>
            </a:p>
            <a:p>
              <a:pPr algn="just">
                <a:lnSpc>
                  <a:spcPct val="150000"/>
                </a:lnSpc>
              </a:pPr>
              <a:r>
                <a:rPr lang="en-US" sz="1100" i="1" dirty="0">
                  <a:solidFill>
                    <a:schemeClr val="tx2"/>
                  </a:solidFill>
                  <a:cs typeface="Poppins" panose="00000500000000000000" pitchFamily="50" charset="0"/>
                </a:rPr>
                <a:t>To train a standalone open-source LLM that generates stories directly from keyword-conditioned prompts using causal language modeling</a:t>
              </a:r>
              <a:endParaRPr lang="en-ID" sz="1100" i="1" dirty="0">
                <a:solidFill>
                  <a:schemeClr val="tx2"/>
                </a:solidFill>
                <a:cs typeface="Poppins" panose="00000500000000000000" pitchFamily="50" charset="0"/>
              </a:endParaRP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3EBEA0C7-4D33-44EE-CF1A-9CB6A076BA5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72528" y="6331789"/>
            <a:ext cx="1431985" cy="3709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0A7518B-D636-9F91-C22B-EFE165FB213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7572" y="292100"/>
            <a:ext cx="1431985" cy="3709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8" name="Picture Placeholder 47">
            <a:extLst>
              <a:ext uri="{FF2B5EF4-FFF2-40B4-BE49-F238E27FC236}">
                <a16:creationId xmlns:a16="http://schemas.microsoft.com/office/drawing/2014/main" id="{879BC64F-C27A-F8FB-BCAD-0207B69D87F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12599" r="12599"/>
          <a:stretch/>
        </p:blipFill>
        <p:spPr>
          <a:custGeom>
            <a:avLst/>
            <a:gdLst>
              <a:gd name="connsiteX0" fmla="*/ 447210 w 5107705"/>
              <a:gd name="connsiteY0" fmla="*/ 0 h 4622802"/>
              <a:gd name="connsiteX1" fmla="*/ 5107705 w 5107705"/>
              <a:gd name="connsiteY1" fmla="*/ 0 h 4622802"/>
              <a:gd name="connsiteX2" fmla="*/ 5107705 w 5107705"/>
              <a:gd name="connsiteY2" fmla="*/ 4622802 h 4622802"/>
              <a:gd name="connsiteX3" fmla="*/ 447210 w 5107705"/>
              <a:gd name="connsiteY3" fmla="*/ 4622802 h 4622802"/>
              <a:gd name="connsiteX4" fmla="*/ 0 w 5107705"/>
              <a:gd name="connsiteY4" fmla="*/ 4175592 h 4622802"/>
              <a:gd name="connsiteX5" fmla="*/ 0 w 5107705"/>
              <a:gd name="connsiteY5" fmla="*/ 447210 h 4622802"/>
              <a:gd name="connsiteX6" fmla="*/ 447210 w 5107705"/>
              <a:gd name="connsiteY6" fmla="*/ 0 h 4622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07705" h="4622802">
                <a:moveTo>
                  <a:pt x="447210" y="0"/>
                </a:moveTo>
                <a:lnTo>
                  <a:pt x="5107705" y="0"/>
                </a:lnTo>
                <a:lnTo>
                  <a:pt x="5107705" y="4622802"/>
                </a:lnTo>
                <a:lnTo>
                  <a:pt x="447210" y="4622802"/>
                </a:lnTo>
                <a:cubicBezTo>
                  <a:pt x="200223" y="4622802"/>
                  <a:pt x="0" y="4422579"/>
                  <a:pt x="0" y="4175592"/>
                </a:cubicBezTo>
                <a:lnTo>
                  <a:pt x="0" y="447210"/>
                </a:lnTo>
                <a:cubicBezTo>
                  <a:pt x="0" y="200223"/>
                  <a:pt x="200223" y="0"/>
                  <a:pt x="447210" y="0"/>
                </a:cubicBezTo>
                <a:close/>
              </a:path>
            </a:pathLst>
          </a:custGeom>
          <a:pattFill prst="pct5">
            <a:fgClr>
              <a:srgbClr val="7BD5F5"/>
            </a:fgClr>
            <a:bgClr>
              <a:prstClr val="white"/>
            </a:bgClr>
          </a:pattFill>
        </p:spPr>
      </p:pic>
    </p:spTree>
    <p:extLst>
      <p:ext uri="{BB962C8B-B14F-4D97-AF65-F5344CB8AC3E}">
        <p14:creationId xmlns:p14="http://schemas.microsoft.com/office/powerpoint/2010/main" val="36072982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D2F6F43-35C6-9C08-9F2F-D30C6488C3E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72528" y="6331789"/>
            <a:ext cx="1431985" cy="3709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A445DA-83B0-7F4D-60E4-2ADF9B668A3C}"/>
              </a:ext>
            </a:extLst>
          </p:cNvPr>
          <p:cNvSpPr txBox="1"/>
          <p:nvPr/>
        </p:nvSpPr>
        <p:spPr>
          <a:xfrm>
            <a:off x="3563409" y="709193"/>
            <a:ext cx="47585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>
                <a:latin typeface="+mj-lt"/>
                <a:cs typeface="Poppins SemiBold" pitchFamily="2" charset="77"/>
              </a:rPr>
              <a:t>Our Agenda Today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1B0130B2-9079-BAE2-5688-F37C7FFB0223}"/>
              </a:ext>
            </a:extLst>
          </p:cNvPr>
          <p:cNvSpPr/>
          <p:nvPr/>
        </p:nvSpPr>
        <p:spPr>
          <a:xfrm>
            <a:off x="2041236" y="2736437"/>
            <a:ext cx="914400" cy="9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E4B392F-D7D2-7A86-7414-19BF0BE831B4}"/>
              </a:ext>
            </a:extLst>
          </p:cNvPr>
          <p:cNvGrpSpPr/>
          <p:nvPr/>
        </p:nvGrpSpPr>
        <p:grpSpPr>
          <a:xfrm>
            <a:off x="4767831" y="1984018"/>
            <a:ext cx="2771500" cy="461665"/>
            <a:chOff x="5184898" y="1870145"/>
            <a:chExt cx="2241326" cy="461665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9B9D17A-D91F-3039-DD08-0B78D4FBD654}"/>
                </a:ext>
              </a:extLst>
            </p:cNvPr>
            <p:cNvSpPr txBox="1"/>
            <p:nvPr/>
          </p:nvSpPr>
          <p:spPr>
            <a:xfrm>
              <a:off x="5677911" y="1946183"/>
              <a:ext cx="1748313" cy="338554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sz="1600" b="1" dirty="0">
                  <a:ea typeface="+mn-lt"/>
                  <a:cs typeface="+mn-lt"/>
                </a:rPr>
                <a:t>Dataset Description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EF281B9-62D3-91AF-CF29-82B4FEC40691}"/>
                </a:ext>
              </a:extLst>
            </p:cNvPr>
            <p:cNvSpPr txBox="1"/>
            <p:nvPr/>
          </p:nvSpPr>
          <p:spPr>
            <a:xfrm>
              <a:off x="5184898" y="1870145"/>
              <a:ext cx="4687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3200" b="1">
                  <a:gradFill>
                    <a:gsLst>
                      <a:gs pos="100000">
                        <a:schemeClr val="accent3"/>
                      </a:gs>
                      <a:gs pos="60000">
                        <a:schemeClr val="accent2"/>
                      </a:gs>
                      <a:gs pos="5000">
                        <a:schemeClr val="accent1"/>
                      </a:gs>
                    </a:gsLst>
                    <a:path path="circle">
                      <a:fillToRect r="100000" b="100000"/>
                    </a:path>
                  </a:gradFill>
                  <a:latin typeface="+mj-lt"/>
                  <a:cs typeface="Sora ExtraBold" pitchFamily="2" charset="0"/>
                </a:defRPr>
              </a:lvl1pPr>
            </a:lstStyle>
            <a:p>
              <a:pPr algn="ctr"/>
              <a:r>
                <a:rPr lang="en-US" sz="2400" dirty="0">
                  <a:solidFill>
                    <a:schemeClr val="accent1"/>
                  </a:solidFill>
                </a:rPr>
                <a:t>02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98C2CEF-9D21-3A8E-50C7-D7091352218C}"/>
              </a:ext>
            </a:extLst>
          </p:cNvPr>
          <p:cNvGrpSpPr/>
          <p:nvPr/>
        </p:nvGrpSpPr>
        <p:grpSpPr>
          <a:xfrm>
            <a:off x="507507" y="1913974"/>
            <a:ext cx="2816536" cy="601755"/>
            <a:chOff x="5266656" y="1833267"/>
            <a:chExt cx="2816536" cy="830997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722A27E-5801-4230-0708-A5B300DD0818}"/>
                </a:ext>
              </a:extLst>
            </p:cNvPr>
            <p:cNvSpPr txBox="1"/>
            <p:nvPr/>
          </p:nvSpPr>
          <p:spPr>
            <a:xfrm>
              <a:off x="5803900" y="1833267"/>
              <a:ext cx="2279292" cy="830997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sz="1600" b="1" dirty="0">
                  <a:ea typeface="+mn-lt"/>
                  <a:cs typeface="+mn-lt"/>
                </a:rPr>
                <a:t>Background &amp; Project Goals</a:t>
              </a:r>
              <a:endParaRPr lang="en-US" b="1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CB89C6E-4177-5485-8F19-1ED26747996E}"/>
                </a:ext>
              </a:extLst>
            </p:cNvPr>
            <p:cNvSpPr txBox="1"/>
            <p:nvPr/>
          </p:nvSpPr>
          <p:spPr>
            <a:xfrm>
              <a:off x="5266656" y="1943452"/>
              <a:ext cx="579580" cy="461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3200" b="1">
                  <a:gradFill>
                    <a:gsLst>
                      <a:gs pos="100000">
                        <a:schemeClr val="accent3"/>
                      </a:gs>
                      <a:gs pos="60000">
                        <a:schemeClr val="accent2"/>
                      </a:gs>
                      <a:gs pos="5000">
                        <a:schemeClr val="accent1"/>
                      </a:gs>
                    </a:gsLst>
                    <a:path path="circle">
                      <a:fillToRect r="100000" b="100000"/>
                    </a:path>
                  </a:gradFill>
                  <a:latin typeface="+mj-lt"/>
                  <a:cs typeface="Sora ExtraBold" pitchFamily="2" charset="0"/>
                </a:defRPr>
              </a:lvl1pPr>
            </a:lstStyle>
            <a:p>
              <a:pPr algn="ctr"/>
              <a:r>
                <a:rPr lang="en-US" sz="2400" dirty="0">
                  <a:solidFill>
                    <a:schemeClr val="accent1"/>
                  </a:solidFill>
                </a:rPr>
                <a:t>01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318873A-A9EC-16A3-B689-AC0CEBF5FAAA}"/>
              </a:ext>
            </a:extLst>
          </p:cNvPr>
          <p:cNvGrpSpPr/>
          <p:nvPr/>
        </p:nvGrpSpPr>
        <p:grpSpPr>
          <a:xfrm>
            <a:off x="8482750" y="1947142"/>
            <a:ext cx="3436645" cy="656177"/>
            <a:chOff x="5179234" y="1833269"/>
            <a:chExt cx="3436645" cy="656177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46051F0-1D2B-FE4C-889E-98AA882ED203}"/>
                </a:ext>
              </a:extLst>
            </p:cNvPr>
            <p:cNvSpPr txBox="1"/>
            <p:nvPr/>
          </p:nvSpPr>
          <p:spPr>
            <a:xfrm flipH="1">
              <a:off x="5179234" y="2176603"/>
              <a:ext cx="2649017" cy="312843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/>
            <a:p>
              <a:pPr>
                <a:lnSpc>
                  <a:spcPct val="150000"/>
                </a:lnSpc>
              </a:pPr>
              <a:endParaRPr lang="en-ID" sz="1100">
                <a:solidFill>
                  <a:schemeClr val="bg2">
                    <a:lumMod val="50000"/>
                  </a:schemeClr>
                </a:solidFill>
                <a:ea typeface="Lato"/>
                <a:cs typeface="Poppins" panose="00000500000000000000" pitchFamily="50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6777FB0-70FB-FB77-B85C-85FCBE3AEAE8}"/>
                </a:ext>
              </a:extLst>
            </p:cNvPr>
            <p:cNvSpPr txBox="1"/>
            <p:nvPr/>
          </p:nvSpPr>
          <p:spPr>
            <a:xfrm>
              <a:off x="5803900" y="1833269"/>
              <a:ext cx="2811979" cy="584775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sz="1600" b="1" dirty="0">
                  <a:ea typeface="+mn-lt"/>
                  <a:cs typeface="+mn-lt"/>
                </a:rPr>
                <a:t>Exploratory Data Analysis (EDA)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7ACD63A-99A9-F339-7C2E-C41007D00BF2}"/>
                </a:ext>
              </a:extLst>
            </p:cNvPr>
            <p:cNvSpPr txBox="1"/>
            <p:nvPr/>
          </p:nvSpPr>
          <p:spPr>
            <a:xfrm>
              <a:off x="5224320" y="1894823"/>
              <a:ext cx="5795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3200" b="1">
                  <a:gradFill>
                    <a:gsLst>
                      <a:gs pos="100000">
                        <a:schemeClr val="accent3"/>
                      </a:gs>
                      <a:gs pos="60000">
                        <a:schemeClr val="accent2"/>
                      </a:gs>
                      <a:gs pos="5000">
                        <a:schemeClr val="accent1"/>
                      </a:gs>
                    </a:gsLst>
                    <a:path path="circle">
                      <a:fillToRect r="100000" b="100000"/>
                    </a:path>
                  </a:gradFill>
                  <a:latin typeface="+mj-lt"/>
                  <a:cs typeface="Sora ExtraBold" pitchFamily="2" charset="0"/>
                </a:defRPr>
              </a:lvl1pPr>
            </a:lstStyle>
            <a:p>
              <a:pPr algn="ctr"/>
              <a:r>
                <a:rPr lang="en-US" sz="2400" dirty="0">
                  <a:solidFill>
                    <a:schemeClr val="accent1"/>
                  </a:solidFill>
                </a:rPr>
                <a:t>03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DAFDAA98-A4D3-EA26-FC27-99310D60D245}"/>
              </a:ext>
            </a:extLst>
          </p:cNvPr>
          <p:cNvGrpSpPr/>
          <p:nvPr/>
        </p:nvGrpSpPr>
        <p:grpSpPr>
          <a:xfrm>
            <a:off x="4636363" y="3613625"/>
            <a:ext cx="2949143" cy="715082"/>
            <a:chOff x="5044105" y="1774364"/>
            <a:chExt cx="2949143" cy="715082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6F33383E-22BF-079B-A16E-F1A46EECD1D3}"/>
                </a:ext>
              </a:extLst>
            </p:cNvPr>
            <p:cNvSpPr txBox="1"/>
            <p:nvPr/>
          </p:nvSpPr>
          <p:spPr>
            <a:xfrm flipH="1">
              <a:off x="5179234" y="2176603"/>
              <a:ext cx="2649017" cy="312843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/>
            <a:p>
              <a:pPr>
                <a:lnSpc>
                  <a:spcPct val="150000"/>
                </a:lnSpc>
              </a:pPr>
              <a:endParaRPr lang="en-ID" sz="1100">
                <a:solidFill>
                  <a:schemeClr val="bg2">
                    <a:lumMod val="50000"/>
                  </a:schemeClr>
                </a:solidFill>
                <a:ea typeface="Lato"/>
                <a:cs typeface="Poppins" panose="00000500000000000000" pitchFamily="50" charset="0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F995DB34-342B-BA15-511B-2B210560FC18}"/>
                </a:ext>
              </a:extLst>
            </p:cNvPr>
            <p:cNvSpPr txBox="1"/>
            <p:nvPr/>
          </p:nvSpPr>
          <p:spPr>
            <a:xfrm>
              <a:off x="5623685" y="1817085"/>
              <a:ext cx="2369563" cy="338554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sz="1600" b="1" dirty="0">
                  <a:ea typeface="+mn-lt"/>
                  <a:cs typeface="+mn-lt"/>
                </a:rPr>
                <a:t>Explored</a:t>
              </a:r>
              <a:r>
                <a:rPr lang="en-US" sz="1600" dirty="0">
                  <a:ea typeface="+mn-lt"/>
                  <a:cs typeface="+mn-lt"/>
                </a:rPr>
                <a:t> </a:t>
              </a:r>
              <a:r>
                <a:rPr lang="en-US" sz="1600" b="1" dirty="0">
                  <a:ea typeface="+mn-lt"/>
                  <a:cs typeface="+mn-lt"/>
                </a:rPr>
                <a:t>Architectures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5F79561-0264-C5DB-5E3A-1330012CBFD3}"/>
                </a:ext>
              </a:extLst>
            </p:cNvPr>
            <p:cNvSpPr txBox="1"/>
            <p:nvPr/>
          </p:nvSpPr>
          <p:spPr>
            <a:xfrm>
              <a:off x="5044105" y="1774364"/>
              <a:ext cx="5795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3200" b="1">
                  <a:gradFill>
                    <a:gsLst>
                      <a:gs pos="100000">
                        <a:schemeClr val="accent3"/>
                      </a:gs>
                      <a:gs pos="60000">
                        <a:schemeClr val="accent2"/>
                      </a:gs>
                      <a:gs pos="5000">
                        <a:schemeClr val="accent1"/>
                      </a:gs>
                    </a:gsLst>
                    <a:path path="circle">
                      <a:fillToRect r="100000" b="100000"/>
                    </a:path>
                  </a:gradFill>
                  <a:latin typeface="+mj-lt"/>
                  <a:cs typeface="Sora ExtraBold" pitchFamily="2" charset="0"/>
                </a:defRPr>
              </a:lvl1pPr>
            </a:lstStyle>
            <a:p>
              <a:pPr algn="ctr"/>
              <a:r>
                <a:rPr lang="en-US" sz="2400" dirty="0">
                  <a:solidFill>
                    <a:schemeClr val="accent1"/>
                  </a:solidFill>
                </a:rPr>
                <a:t>05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500CB4A3-3AED-1750-2643-FCEB34487CFF}"/>
              </a:ext>
            </a:extLst>
          </p:cNvPr>
          <p:cNvGrpSpPr/>
          <p:nvPr/>
        </p:nvGrpSpPr>
        <p:grpSpPr>
          <a:xfrm>
            <a:off x="8482750" y="3606444"/>
            <a:ext cx="2649017" cy="996583"/>
            <a:chOff x="5179234" y="1492863"/>
            <a:chExt cx="2649017" cy="996583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6643BEA4-39A5-AC7F-35EE-1CA118E35EAA}"/>
                </a:ext>
              </a:extLst>
            </p:cNvPr>
            <p:cNvSpPr txBox="1"/>
            <p:nvPr/>
          </p:nvSpPr>
          <p:spPr>
            <a:xfrm flipH="1">
              <a:off x="5179234" y="2176603"/>
              <a:ext cx="2649017" cy="312843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/>
            <a:p>
              <a:pPr>
                <a:lnSpc>
                  <a:spcPct val="150000"/>
                </a:lnSpc>
              </a:pPr>
              <a:endParaRPr lang="en-ID" sz="1100">
                <a:solidFill>
                  <a:schemeClr val="bg2">
                    <a:lumMod val="50000"/>
                  </a:schemeClr>
                </a:solidFill>
                <a:ea typeface="Lato"/>
                <a:cs typeface="Poppins" panose="00000500000000000000" pitchFamily="50" charset="0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22CA8E3-A22A-6C18-4DAA-36C90AFD2B77}"/>
                </a:ext>
              </a:extLst>
            </p:cNvPr>
            <p:cNvSpPr txBox="1"/>
            <p:nvPr/>
          </p:nvSpPr>
          <p:spPr>
            <a:xfrm>
              <a:off x="5803900" y="1542765"/>
              <a:ext cx="2006190" cy="338554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sz="1600" b="1" dirty="0">
                  <a:ea typeface="+mn-lt"/>
                  <a:cs typeface="+mn-lt"/>
                </a:rPr>
                <a:t>Evaluation Metrics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8393E6A4-A2DD-FA26-BEE8-2FB0CF520F9B}"/>
                </a:ext>
              </a:extLst>
            </p:cNvPr>
            <p:cNvSpPr txBox="1"/>
            <p:nvPr/>
          </p:nvSpPr>
          <p:spPr>
            <a:xfrm>
              <a:off x="5224320" y="1492863"/>
              <a:ext cx="5795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3200" b="1">
                  <a:gradFill>
                    <a:gsLst>
                      <a:gs pos="100000">
                        <a:schemeClr val="accent3"/>
                      </a:gs>
                      <a:gs pos="60000">
                        <a:schemeClr val="accent2"/>
                      </a:gs>
                      <a:gs pos="5000">
                        <a:schemeClr val="accent1"/>
                      </a:gs>
                    </a:gsLst>
                    <a:path path="circle">
                      <a:fillToRect r="100000" b="100000"/>
                    </a:path>
                  </a:gradFill>
                  <a:latin typeface="+mj-lt"/>
                  <a:cs typeface="Sora ExtraBold" pitchFamily="2" charset="0"/>
                </a:defRPr>
              </a:lvl1pPr>
            </a:lstStyle>
            <a:p>
              <a:pPr algn="ctr"/>
              <a:r>
                <a:rPr lang="en-US" sz="2400" dirty="0">
                  <a:solidFill>
                    <a:schemeClr val="accent1"/>
                  </a:solidFill>
                </a:rPr>
                <a:t>04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61DE3E6C-907F-E482-B450-5E205C87E1E1}"/>
              </a:ext>
            </a:extLst>
          </p:cNvPr>
          <p:cNvGrpSpPr/>
          <p:nvPr/>
        </p:nvGrpSpPr>
        <p:grpSpPr>
          <a:xfrm>
            <a:off x="432394" y="3594791"/>
            <a:ext cx="2649017" cy="717732"/>
            <a:chOff x="5179234" y="1771714"/>
            <a:chExt cx="2649017" cy="717732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7375C890-D595-3A32-1B1C-81A6C0965368}"/>
                </a:ext>
              </a:extLst>
            </p:cNvPr>
            <p:cNvSpPr txBox="1"/>
            <p:nvPr/>
          </p:nvSpPr>
          <p:spPr>
            <a:xfrm flipH="1">
              <a:off x="5179234" y="2176603"/>
              <a:ext cx="2649017" cy="312843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/>
            <a:p>
              <a:pPr>
                <a:lnSpc>
                  <a:spcPct val="150000"/>
                </a:lnSpc>
              </a:pPr>
              <a:endParaRPr lang="en-ID" sz="1100">
                <a:solidFill>
                  <a:schemeClr val="bg2">
                    <a:lumMod val="50000"/>
                  </a:schemeClr>
                </a:solidFill>
                <a:ea typeface="Lato"/>
                <a:cs typeface="Poppins" panose="00000500000000000000" pitchFamily="50" charset="0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638D63D7-9A72-EC6E-EC8A-D37793BD8B5F}"/>
                </a:ext>
              </a:extLst>
            </p:cNvPr>
            <p:cNvSpPr txBox="1"/>
            <p:nvPr/>
          </p:nvSpPr>
          <p:spPr>
            <a:xfrm>
              <a:off x="5803900" y="1833269"/>
              <a:ext cx="1689889" cy="338554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endParaRPr lang="en-US" sz="1600">
                <a:ea typeface="Lato"/>
                <a:cs typeface="Lato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8EE706C9-CA18-968F-6983-203B8B589EDD}"/>
                </a:ext>
              </a:extLst>
            </p:cNvPr>
            <p:cNvSpPr txBox="1"/>
            <p:nvPr/>
          </p:nvSpPr>
          <p:spPr>
            <a:xfrm>
              <a:off x="5224320" y="1771714"/>
              <a:ext cx="5795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3200" b="1">
                  <a:gradFill>
                    <a:gsLst>
                      <a:gs pos="100000">
                        <a:schemeClr val="accent3"/>
                      </a:gs>
                      <a:gs pos="60000">
                        <a:schemeClr val="accent2"/>
                      </a:gs>
                      <a:gs pos="5000">
                        <a:schemeClr val="accent1"/>
                      </a:gs>
                    </a:gsLst>
                    <a:path path="circle">
                      <a:fillToRect r="100000" b="100000"/>
                    </a:path>
                  </a:gradFill>
                  <a:latin typeface="+mj-lt"/>
                  <a:cs typeface="Sora ExtraBold" pitchFamily="2" charset="0"/>
                </a:defRPr>
              </a:lvl1pPr>
            </a:lstStyle>
            <a:p>
              <a:pPr algn="ctr"/>
              <a:r>
                <a:rPr lang="en-US" sz="2400" dirty="0">
                  <a:solidFill>
                    <a:schemeClr val="accent1"/>
                  </a:solidFill>
                </a:rPr>
                <a:t>06</a:t>
              </a:r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FDBB0544-15B4-71EB-6E27-69859D2A939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52658" y="338257"/>
            <a:ext cx="1431985" cy="3709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80B77F-6A53-2714-D4D5-F5C0DB715FBE}"/>
              </a:ext>
            </a:extLst>
          </p:cNvPr>
          <p:cNvSpPr txBox="1"/>
          <p:nvPr/>
        </p:nvSpPr>
        <p:spPr>
          <a:xfrm>
            <a:off x="1044751" y="3656346"/>
            <a:ext cx="2484285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600" b="1" dirty="0">
                <a:ea typeface="+mn-lt"/>
                <a:cs typeface="+mn-lt"/>
              </a:rPr>
              <a:t>Key Findings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EDF5735-0DFF-52CD-8732-49FD2932825F}"/>
              </a:ext>
            </a:extLst>
          </p:cNvPr>
          <p:cNvSpPr txBox="1"/>
          <p:nvPr/>
        </p:nvSpPr>
        <p:spPr>
          <a:xfrm>
            <a:off x="432394" y="5115119"/>
            <a:ext cx="773675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>
              <a:defRPr sz="3200" b="1">
                <a:gradFill>
                  <a:gsLst>
                    <a:gs pos="100000">
                      <a:schemeClr val="accent3"/>
                    </a:gs>
                    <a:gs pos="60000">
                      <a:schemeClr val="accent2"/>
                    </a:gs>
                    <a:gs pos="5000">
                      <a:schemeClr val="accent1"/>
                    </a:gs>
                  </a:gsLst>
                  <a:path path="circle">
                    <a:fillToRect r="100000" b="100000"/>
                  </a:path>
                </a:gradFill>
                <a:latin typeface="+mj-lt"/>
                <a:cs typeface="Sora ExtraBold" pitchFamily="2" charset="0"/>
              </a:defRPr>
            </a:lvl1pPr>
          </a:lstStyle>
          <a:p>
            <a:pPr algn="ctr"/>
            <a:r>
              <a:rPr lang="en-US" sz="2400" dirty="0">
                <a:solidFill>
                  <a:schemeClr val="accent1"/>
                </a:solidFill>
              </a:rPr>
              <a:t>07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F3A414C-EF5D-D4DF-DDBE-EC2AAB772097}"/>
              </a:ext>
            </a:extLst>
          </p:cNvPr>
          <p:cNvSpPr txBox="1"/>
          <p:nvPr/>
        </p:nvSpPr>
        <p:spPr>
          <a:xfrm>
            <a:off x="1087087" y="5157026"/>
            <a:ext cx="2500787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600" b="1" dirty="0">
                <a:ea typeface="+mn-lt"/>
                <a:cs typeface="+mn-lt"/>
              </a:rPr>
              <a:t>Challenges &amp; Limitations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68BBE30-2061-8AE6-DD54-5B0BEB66B8E3}"/>
              </a:ext>
            </a:extLst>
          </p:cNvPr>
          <p:cNvSpPr txBox="1"/>
          <p:nvPr/>
        </p:nvSpPr>
        <p:spPr>
          <a:xfrm>
            <a:off x="4478496" y="5098661"/>
            <a:ext cx="967769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>
              <a:defRPr sz="3200" b="1">
                <a:gradFill>
                  <a:gsLst>
                    <a:gs pos="100000">
                      <a:schemeClr val="accent3"/>
                    </a:gs>
                    <a:gs pos="60000">
                      <a:schemeClr val="accent2"/>
                    </a:gs>
                    <a:gs pos="5000">
                      <a:schemeClr val="accent1"/>
                    </a:gs>
                  </a:gsLst>
                  <a:path path="circle">
                    <a:fillToRect r="100000" b="100000"/>
                  </a:path>
                </a:gradFill>
                <a:latin typeface="+mj-lt"/>
                <a:cs typeface="Sora ExtraBold" pitchFamily="2" charset="0"/>
              </a:defRPr>
            </a:lvl1pPr>
          </a:lstStyle>
          <a:p>
            <a:pPr algn="ctr"/>
            <a:r>
              <a:rPr lang="en-US" sz="2400" dirty="0">
                <a:solidFill>
                  <a:schemeClr val="accent1"/>
                </a:solidFill>
              </a:rPr>
              <a:t>08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20D6430-D239-B07E-927B-C4AFD6B1F9A6}"/>
              </a:ext>
            </a:extLst>
          </p:cNvPr>
          <p:cNvSpPr txBox="1"/>
          <p:nvPr/>
        </p:nvSpPr>
        <p:spPr>
          <a:xfrm>
            <a:off x="8321965" y="5086479"/>
            <a:ext cx="967769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>
              <a:defRPr sz="3200" b="1">
                <a:gradFill>
                  <a:gsLst>
                    <a:gs pos="100000">
                      <a:schemeClr val="accent3"/>
                    </a:gs>
                    <a:gs pos="60000">
                      <a:schemeClr val="accent2"/>
                    </a:gs>
                    <a:gs pos="5000">
                      <a:schemeClr val="accent1"/>
                    </a:gs>
                  </a:gsLst>
                  <a:path path="circle">
                    <a:fillToRect r="100000" b="100000"/>
                  </a:path>
                </a:gradFill>
                <a:latin typeface="+mj-lt"/>
                <a:cs typeface="Sora ExtraBold" pitchFamily="2" charset="0"/>
              </a:defRPr>
            </a:lvl1pPr>
          </a:lstStyle>
          <a:p>
            <a:pPr algn="ctr"/>
            <a:r>
              <a:rPr lang="en-US" sz="2400" dirty="0">
                <a:solidFill>
                  <a:schemeClr val="accent1"/>
                </a:solidFill>
              </a:rPr>
              <a:t>09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CC7B08F-FFA1-3EAD-0D43-9DE671B4DECA}"/>
              </a:ext>
            </a:extLst>
          </p:cNvPr>
          <p:cNvSpPr txBox="1"/>
          <p:nvPr/>
        </p:nvSpPr>
        <p:spPr>
          <a:xfrm>
            <a:off x="9192527" y="5137213"/>
            <a:ext cx="1416720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600" b="1" dirty="0">
                <a:ea typeface="+mn-lt"/>
                <a:cs typeface="+mn-lt"/>
              </a:rPr>
              <a:t>Demo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DC4E0B9-0343-A334-E46B-78DBCDA3F7C5}"/>
              </a:ext>
            </a:extLst>
          </p:cNvPr>
          <p:cNvSpPr txBox="1"/>
          <p:nvPr/>
        </p:nvSpPr>
        <p:spPr>
          <a:xfrm>
            <a:off x="5243320" y="5137213"/>
            <a:ext cx="2649016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600" b="1" dirty="0">
                <a:ea typeface="+mn-lt"/>
                <a:cs typeface="+mn-lt"/>
              </a:rPr>
              <a:t>Conclusion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60E705C-B3E0-5D02-2720-BAD8F5680FF7}"/>
              </a:ext>
            </a:extLst>
          </p:cNvPr>
          <p:cNvCxnSpPr/>
          <p:nvPr/>
        </p:nvCxnSpPr>
        <p:spPr>
          <a:xfrm>
            <a:off x="3388015" y="2214850"/>
            <a:ext cx="1201947" cy="86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9611EE9-C3D3-7125-FE03-1D42CDB161B8}"/>
              </a:ext>
            </a:extLst>
          </p:cNvPr>
          <p:cNvCxnSpPr>
            <a:cxnSpLocks/>
            <a:stCxn id="7" idx="3"/>
            <a:endCxn id="32" idx="1"/>
          </p:cNvCxnSpPr>
          <p:nvPr/>
        </p:nvCxnSpPr>
        <p:spPr>
          <a:xfrm>
            <a:off x="7539331" y="2229333"/>
            <a:ext cx="988505" cy="101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698EF24-B2C9-309D-411E-3224E5DB2F5E}"/>
              </a:ext>
            </a:extLst>
          </p:cNvPr>
          <p:cNvCxnSpPr>
            <a:cxnSpLocks/>
          </p:cNvCxnSpPr>
          <p:nvPr/>
        </p:nvCxnSpPr>
        <p:spPr>
          <a:xfrm flipV="1">
            <a:off x="3356699" y="3841807"/>
            <a:ext cx="1265919" cy="6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7630B190-10CD-831B-2A43-9C2B62578F2F}"/>
              </a:ext>
            </a:extLst>
          </p:cNvPr>
          <p:cNvCxnSpPr>
            <a:cxnSpLocks/>
          </p:cNvCxnSpPr>
          <p:nvPr/>
        </p:nvCxnSpPr>
        <p:spPr>
          <a:xfrm>
            <a:off x="7661816" y="3825623"/>
            <a:ext cx="7435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F47E6FBC-C8C6-A79B-CE1B-4851FB8B2FED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3587874" y="5317312"/>
            <a:ext cx="1048489" cy="89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ED23250-E4F5-5FBC-7F49-85E5ED435143}"/>
              </a:ext>
            </a:extLst>
          </p:cNvPr>
          <p:cNvCxnSpPr>
            <a:cxnSpLocks/>
            <a:stCxn id="19" idx="3"/>
            <a:endCxn id="17" idx="1"/>
          </p:cNvCxnSpPr>
          <p:nvPr/>
        </p:nvCxnSpPr>
        <p:spPr>
          <a:xfrm>
            <a:off x="7892336" y="5306490"/>
            <a:ext cx="429629" cy="108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03C7961-2C3C-D3F1-71B3-62F663851125}"/>
              </a:ext>
            </a:extLst>
          </p:cNvPr>
          <p:cNvCxnSpPr>
            <a:cxnSpLocks/>
          </p:cNvCxnSpPr>
          <p:nvPr/>
        </p:nvCxnSpPr>
        <p:spPr>
          <a:xfrm>
            <a:off x="9535062" y="2899910"/>
            <a:ext cx="8626" cy="5549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0DCEFBF-2C46-84E8-17DA-3131B6FC6719}"/>
              </a:ext>
            </a:extLst>
          </p:cNvPr>
          <p:cNvCxnSpPr>
            <a:cxnSpLocks/>
          </p:cNvCxnSpPr>
          <p:nvPr/>
        </p:nvCxnSpPr>
        <p:spPr>
          <a:xfrm>
            <a:off x="2024610" y="4265641"/>
            <a:ext cx="0" cy="718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63945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4990C1-A1F4-6C16-FC37-FC4675278C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E99295C-6781-6B98-CF0E-BEB4C8ED5695}"/>
              </a:ext>
            </a:extLst>
          </p:cNvPr>
          <p:cNvSpPr txBox="1"/>
          <p:nvPr/>
        </p:nvSpPr>
        <p:spPr>
          <a:xfrm>
            <a:off x="5734050" y="1843533"/>
            <a:ext cx="49339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+mj-lt"/>
                <a:cs typeface="Sora ExtraBold" pitchFamily="2" charset="0"/>
              </a:rPr>
              <a:t>Why we picked this model to our task?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4114B6-DE33-F783-25A4-04660F3C39E7}"/>
              </a:ext>
            </a:extLst>
          </p:cNvPr>
          <p:cNvSpPr txBox="1"/>
          <p:nvPr/>
        </p:nvSpPr>
        <p:spPr>
          <a:xfrm>
            <a:off x="5734050" y="766315"/>
            <a:ext cx="553204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+mj-lt"/>
              </a:rPr>
              <a:t>Large Language Model(LLM)</a:t>
            </a:r>
          </a:p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+mj-lt"/>
              </a:rPr>
              <a:t>Fine-Tuned for Story Generation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BDA4C5F-F78E-B149-CDE3-4626B0F9B13F}"/>
              </a:ext>
            </a:extLst>
          </p:cNvPr>
          <p:cNvGrpSpPr/>
          <p:nvPr/>
        </p:nvGrpSpPr>
        <p:grpSpPr>
          <a:xfrm>
            <a:off x="463977" y="1843533"/>
            <a:ext cx="5129480" cy="4051355"/>
            <a:chOff x="888519" y="1232167"/>
            <a:chExt cx="5129480" cy="4051355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CDE23C6-8EF0-989E-D64D-FECC7653883B}"/>
                </a:ext>
              </a:extLst>
            </p:cNvPr>
            <p:cNvSpPr txBox="1"/>
            <p:nvPr/>
          </p:nvSpPr>
          <p:spPr>
            <a:xfrm flipH="1">
              <a:off x="888519" y="1232167"/>
              <a:ext cx="4933951" cy="5451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en-US" sz="1050" b="0" i="0" dirty="0">
                  <a:solidFill>
                    <a:schemeClr val="tx2">
                      <a:lumMod val="75000"/>
                      <a:lumOff val="25000"/>
                    </a:schemeClr>
                  </a:solidFill>
                  <a:effectLst/>
                  <a:cs typeface="Poppins" panose="00000500000000000000" pitchFamily="50" charset="0"/>
                </a:rPr>
                <a:t>It processes the formatted text, predicts the next tokens step-by-step, and generates a complete story without using any graph or retrieval information.</a:t>
              </a:r>
              <a:endParaRPr lang="en-ID" sz="1050" dirty="0">
                <a:solidFill>
                  <a:schemeClr val="tx2">
                    <a:lumMod val="75000"/>
                    <a:lumOff val="25000"/>
                  </a:schemeClr>
                </a:solidFill>
                <a:cs typeface="Poppins" panose="00000500000000000000" pitchFamily="50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A7D2CF2-FE2B-0700-BBFC-5A6B0E859028}"/>
                </a:ext>
              </a:extLst>
            </p:cNvPr>
            <p:cNvSpPr txBox="1"/>
            <p:nvPr/>
          </p:nvSpPr>
          <p:spPr>
            <a:xfrm>
              <a:off x="888519" y="2477753"/>
              <a:ext cx="3608246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b="1" dirty="0">
                  <a:latin typeface="+mj-lt"/>
                  <a:cs typeface="Sora ExtraBold" pitchFamily="2" charset="0"/>
                </a:rPr>
                <a:t>Specifications:</a:t>
              </a: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D62EBB16-434A-E572-2B48-757D71F4E015}"/>
                </a:ext>
              </a:extLst>
            </p:cNvPr>
            <p:cNvGrpSpPr/>
            <p:nvPr/>
          </p:nvGrpSpPr>
          <p:grpSpPr>
            <a:xfrm>
              <a:off x="1120200" y="2807136"/>
              <a:ext cx="4880547" cy="749655"/>
              <a:chOff x="8198854" y="2070182"/>
              <a:chExt cx="3631215" cy="749655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26DDCCD-87FC-845C-EEAD-E751D6B7B29F}"/>
                  </a:ext>
                </a:extLst>
              </p:cNvPr>
              <p:cNvSpPr txBox="1"/>
              <p:nvPr/>
            </p:nvSpPr>
            <p:spPr>
              <a:xfrm flipH="1">
                <a:off x="8198854" y="2274688"/>
                <a:ext cx="3631215" cy="54514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050" dirty="0">
                    <a:solidFill>
                      <a:schemeClr val="bg2">
                        <a:lumMod val="50000"/>
                      </a:schemeClr>
                    </a:solidFill>
                    <a:cs typeface="Poppins" panose="00000500000000000000" pitchFamily="50" charset="0"/>
                  </a:rPr>
                  <a:t>U</a:t>
                </a:r>
                <a:r>
                  <a:rPr lang="en-US" sz="1050" b="0" i="0" dirty="0">
                    <a:solidFill>
                      <a:schemeClr val="bg2">
                        <a:lumMod val="50000"/>
                      </a:schemeClr>
                    </a:solidFill>
                    <a:effectLst/>
                    <a:cs typeface="Poppins" panose="00000500000000000000" pitchFamily="50" charset="0"/>
                  </a:rPr>
                  <a:t>nderstand the relationship between provided keywords and the story beginning, enabling it to continue the story meaningfully.</a:t>
                </a:r>
                <a:endParaRPr lang="en-ID" sz="1050" dirty="0">
                  <a:solidFill>
                    <a:schemeClr val="bg2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38A8FBE-C341-B916-9284-4A7B3E5B8CE4}"/>
                  </a:ext>
                </a:extLst>
              </p:cNvPr>
              <p:cNvSpPr txBox="1"/>
              <p:nvPr/>
            </p:nvSpPr>
            <p:spPr>
              <a:xfrm flipH="1">
                <a:off x="8211690" y="2070182"/>
                <a:ext cx="2288091" cy="25391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ID" sz="1050" b="1" i="0" dirty="0">
                    <a:effectLst/>
                    <a:latin typeface="+mj-lt"/>
                    <a:cs typeface="Poppins" panose="00000500000000000000" pitchFamily="50" charset="0"/>
                  </a:rPr>
                  <a:t>Learns Keyword-Conditioned Story Patterns</a:t>
                </a:r>
                <a:endParaRPr lang="en-ID" sz="1050" b="1" dirty="0">
                  <a:latin typeface="+mj-lt"/>
                  <a:cs typeface="Poppins" panose="00000500000000000000" pitchFamily="50" charset="0"/>
                </a:endParaRP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40995853-5D42-5C8C-50C1-BF93B827712B}"/>
                </a:ext>
              </a:extLst>
            </p:cNvPr>
            <p:cNvGrpSpPr/>
            <p:nvPr/>
          </p:nvGrpSpPr>
          <p:grpSpPr>
            <a:xfrm>
              <a:off x="1137452" y="3644348"/>
              <a:ext cx="4880547" cy="740009"/>
              <a:chOff x="8211690" y="3032374"/>
              <a:chExt cx="3631215" cy="740009"/>
            </a:xfrm>
          </p:grpSpPr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418B5B9-9EC9-509A-AF06-4517CCEFE1B3}"/>
                  </a:ext>
                </a:extLst>
              </p:cNvPr>
              <p:cNvSpPr txBox="1"/>
              <p:nvPr/>
            </p:nvSpPr>
            <p:spPr>
              <a:xfrm flipH="1">
                <a:off x="8211690" y="3227234"/>
                <a:ext cx="3631215" cy="54514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050" dirty="0">
                    <a:solidFill>
                      <a:schemeClr val="bg2">
                        <a:lumMod val="50000"/>
                      </a:schemeClr>
                    </a:solidFill>
                    <a:cs typeface="Poppins" panose="00000500000000000000" pitchFamily="50" charset="0"/>
                  </a:rPr>
                  <a:t>L</a:t>
                </a:r>
                <a:r>
                  <a:rPr lang="en-US" sz="1050" b="0" i="0" dirty="0">
                    <a:solidFill>
                      <a:schemeClr val="bg2">
                        <a:lumMod val="50000"/>
                      </a:schemeClr>
                    </a:solidFill>
                    <a:effectLst/>
                    <a:cs typeface="Poppins" panose="00000500000000000000" pitchFamily="50" charset="0"/>
                  </a:rPr>
                  <a:t>et the model learn efficiently from the dataset while keeping training stable and lightweight.</a:t>
                </a:r>
                <a:endParaRPr lang="en-ID" sz="1050" dirty="0">
                  <a:solidFill>
                    <a:schemeClr val="bg2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62FF4D6-7640-5683-2F65-9D41BDADA697}"/>
                  </a:ext>
                </a:extLst>
              </p:cNvPr>
              <p:cNvSpPr txBox="1"/>
              <p:nvPr/>
            </p:nvSpPr>
            <p:spPr>
              <a:xfrm flipH="1">
                <a:off x="8211691" y="3032374"/>
                <a:ext cx="2048667" cy="25391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ID" sz="1050" b="1" i="0" dirty="0">
                    <a:effectLst/>
                    <a:latin typeface="+mj-lt"/>
                    <a:cs typeface="Poppins" panose="00000500000000000000" pitchFamily="50" charset="0"/>
                  </a:rPr>
                  <a:t>Enhanced Through </a:t>
                </a:r>
                <a:r>
                  <a:rPr lang="en-ID" sz="1050" b="1" i="0" dirty="0" err="1">
                    <a:effectLst/>
                    <a:latin typeface="+mj-lt"/>
                    <a:cs typeface="Poppins" panose="00000500000000000000" pitchFamily="50" charset="0"/>
                  </a:rPr>
                  <a:t>LoRA</a:t>
                </a:r>
                <a:r>
                  <a:rPr lang="en-ID" sz="1050" b="1" i="0" dirty="0">
                    <a:effectLst/>
                    <a:latin typeface="+mj-lt"/>
                    <a:cs typeface="Poppins" panose="00000500000000000000" pitchFamily="50" charset="0"/>
                  </a:rPr>
                  <a:t> Training</a:t>
                </a:r>
                <a:endParaRPr lang="en-ID" sz="1050" b="1" dirty="0">
                  <a:latin typeface="+mj-lt"/>
                  <a:cs typeface="Poppins" panose="00000500000000000000" pitchFamily="50" charset="0"/>
                </a:endParaRPr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5DC99360-AD72-F991-1C5A-D73FD169DC09}"/>
                </a:ext>
              </a:extLst>
            </p:cNvPr>
            <p:cNvGrpSpPr/>
            <p:nvPr/>
          </p:nvGrpSpPr>
          <p:grpSpPr>
            <a:xfrm>
              <a:off x="1136528" y="4533867"/>
              <a:ext cx="4880547" cy="749655"/>
              <a:chOff x="8211002" y="4047805"/>
              <a:chExt cx="3631215" cy="749655"/>
            </a:xfrm>
          </p:grpSpPr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A5F060C-924F-143D-3AA6-76CCAF9361D6}"/>
                  </a:ext>
                </a:extLst>
              </p:cNvPr>
              <p:cNvSpPr txBox="1"/>
              <p:nvPr/>
            </p:nvSpPr>
            <p:spPr>
              <a:xfrm flipH="1">
                <a:off x="8211002" y="4252311"/>
                <a:ext cx="3631215" cy="54514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050" dirty="0">
                    <a:solidFill>
                      <a:schemeClr val="bg2">
                        <a:lumMod val="50000"/>
                      </a:schemeClr>
                    </a:solidFill>
                    <a:cs typeface="Poppins" panose="00000500000000000000" pitchFamily="50" charset="0"/>
                  </a:rPr>
                  <a:t>An</a:t>
                </a:r>
                <a:r>
                  <a:rPr lang="en-US" sz="1050" b="0" i="0" dirty="0">
                    <a:solidFill>
                      <a:schemeClr val="bg2">
                        <a:lumMod val="50000"/>
                      </a:schemeClr>
                    </a:solidFill>
                    <a:effectLst/>
                    <a:cs typeface="Poppins" panose="00000500000000000000" pitchFamily="50" charset="0"/>
                  </a:rPr>
                  <a:t> </a:t>
                </a:r>
                <a:r>
                  <a:rPr lang="en-US" sz="1050" dirty="0">
                    <a:solidFill>
                      <a:schemeClr val="bg2">
                        <a:lumMod val="50000"/>
                      </a:schemeClr>
                    </a:solidFill>
                    <a:cs typeface="Poppins" panose="00000500000000000000" pitchFamily="50" charset="0"/>
                  </a:rPr>
                  <a:t>open source</a:t>
                </a:r>
                <a:r>
                  <a:rPr lang="en-US" sz="1050" b="0" i="0" dirty="0">
                    <a:solidFill>
                      <a:schemeClr val="bg2">
                        <a:lumMod val="50000"/>
                      </a:schemeClr>
                    </a:solidFill>
                    <a:effectLst/>
                    <a:cs typeface="Poppins" panose="00000500000000000000" pitchFamily="50" charset="0"/>
                  </a:rPr>
                  <a:t> </a:t>
                </a:r>
                <a:r>
                  <a:rPr lang="en-US" sz="1050" dirty="0">
                    <a:solidFill>
                      <a:schemeClr val="bg2">
                        <a:lumMod val="50000"/>
                      </a:schemeClr>
                    </a:solidFill>
                    <a:cs typeface="Poppins" panose="00000500000000000000" pitchFamily="50" charset="0"/>
                  </a:rPr>
                  <a:t>LLM</a:t>
                </a:r>
                <a:r>
                  <a:rPr lang="en-US" sz="1050" b="0" i="0" dirty="0">
                    <a:solidFill>
                      <a:schemeClr val="bg2">
                        <a:lumMod val="50000"/>
                      </a:schemeClr>
                    </a:solidFill>
                    <a:effectLst/>
                    <a:cs typeface="Poppins" panose="00000500000000000000" pitchFamily="50" charset="0"/>
                  </a:rPr>
                  <a:t>-only setting to check how much improvement comes purely from using a more capable generator.</a:t>
                </a:r>
                <a:endParaRPr lang="en-ID" sz="1050" dirty="0">
                  <a:solidFill>
                    <a:schemeClr val="bg2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AB5AB3D-0AE7-EFD4-B29D-CF4D80A54E52}"/>
                  </a:ext>
                </a:extLst>
              </p:cNvPr>
              <p:cNvSpPr txBox="1"/>
              <p:nvPr/>
            </p:nvSpPr>
            <p:spPr>
              <a:xfrm flipH="1">
                <a:off x="8211691" y="4047805"/>
                <a:ext cx="2048667" cy="25391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050" b="1" i="0" dirty="0">
                    <a:effectLst/>
                    <a:latin typeface="+mj-lt"/>
                    <a:cs typeface="Poppins" panose="00000500000000000000" pitchFamily="50" charset="0"/>
                  </a:rPr>
                  <a:t>Serves as an Improved Baseline Variant</a:t>
                </a:r>
                <a:endParaRPr lang="en-ID" sz="1050" b="1" dirty="0">
                  <a:latin typeface="+mj-lt"/>
                  <a:cs typeface="Poppins" panose="00000500000000000000" pitchFamily="50" charset="0"/>
                </a:endParaRPr>
              </a:p>
            </p:txBody>
          </p:sp>
        </p:grp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507840F7-50AD-0FA3-5025-77A75382B9F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72528" y="6331789"/>
            <a:ext cx="1431985" cy="3709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2956667-9097-C7D1-D449-A59D4AA1211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7572" y="292100"/>
            <a:ext cx="1431985" cy="3709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2A7399-5FCF-B900-70B7-604A8CE94F7F}"/>
              </a:ext>
            </a:extLst>
          </p:cNvPr>
          <p:cNvSpPr txBox="1"/>
          <p:nvPr/>
        </p:nvSpPr>
        <p:spPr>
          <a:xfrm>
            <a:off x="486029" y="3418926"/>
            <a:ext cx="39528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200" b="1">
                <a:gradFill>
                  <a:gsLst>
                    <a:gs pos="100000">
                      <a:schemeClr val="accent3"/>
                    </a:gs>
                    <a:gs pos="60000">
                      <a:schemeClr val="accent2"/>
                    </a:gs>
                    <a:gs pos="5000">
                      <a:schemeClr val="accent1"/>
                    </a:gs>
                  </a:gsLst>
                  <a:path path="circle">
                    <a:fillToRect r="100000" b="100000"/>
                  </a:path>
                </a:gradFill>
                <a:latin typeface="+mj-lt"/>
                <a:cs typeface="Sora ExtraBold" pitchFamily="2" charset="0"/>
              </a:defRPr>
            </a:lvl1pPr>
          </a:lstStyle>
          <a:p>
            <a:pPr algn="ctr"/>
            <a:r>
              <a:rPr lang="en-US" sz="1050" dirty="0">
                <a:solidFill>
                  <a:schemeClr val="accent2">
                    <a:lumMod val="75000"/>
                  </a:schemeClr>
                </a:solidFill>
              </a:rPr>
              <a:t>01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6DE9E9C-856D-F03E-3CD3-7806F4F20E21}"/>
              </a:ext>
            </a:extLst>
          </p:cNvPr>
          <p:cNvSpPr txBox="1"/>
          <p:nvPr/>
        </p:nvSpPr>
        <p:spPr>
          <a:xfrm>
            <a:off x="472142" y="4257792"/>
            <a:ext cx="39528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200" b="1">
                <a:gradFill>
                  <a:gsLst>
                    <a:gs pos="100000">
                      <a:schemeClr val="accent3"/>
                    </a:gs>
                    <a:gs pos="60000">
                      <a:schemeClr val="accent2"/>
                    </a:gs>
                    <a:gs pos="5000">
                      <a:schemeClr val="accent1"/>
                    </a:gs>
                  </a:gsLst>
                  <a:path path="circle">
                    <a:fillToRect r="100000" b="100000"/>
                  </a:path>
                </a:gradFill>
                <a:latin typeface="+mj-lt"/>
                <a:cs typeface="Sora ExtraBold" pitchFamily="2" charset="0"/>
              </a:defRPr>
            </a:lvl1pPr>
          </a:lstStyle>
          <a:p>
            <a:pPr algn="ctr"/>
            <a:r>
              <a:rPr lang="en-US" sz="1050" dirty="0">
                <a:solidFill>
                  <a:schemeClr val="accent2">
                    <a:lumMod val="75000"/>
                  </a:schemeClr>
                </a:solidFill>
              </a:rPr>
              <a:t>02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6D584A2-6DA5-5CF7-E1E9-CF46F8C10875}"/>
              </a:ext>
            </a:extLst>
          </p:cNvPr>
          <p:cNvSpPr txBox="1"/>
          <p:nvPr/>
        </p:nvSpPr>
        <p:spPr>
          <a:xfrm>
            <a:off x="472142" y="5146172"/>
            <a:ext cx="39528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200" b="1">
                <a:gradFill>
                  <a:gsLst>
                    <a:gs pos="100000">
                      <a:schemeClr val="accent3"/>
                    </a:gs>
                    <a:gs pos="60000">
                      <a:schemeClr val="accent2"/>
                    </a:gs>
                    <a:gs pos="5000">
                      <a:schemeClr val="accent1"/>
                    </a:gs>
                  </a:gsLst>
                  <a:path path="circle">
                    <a:fillToRect r="100000" b="100000"/>
                  </a:path>
                </a:gradFill>
                <a:latin typeface="+mj-lt"/>
                <a:cs typeface="Sora ExtraBold" pitchFamily="2" charset="0"/>
              </a:defRPr>
            </a:lvl1pPr>
          </a:lstStyle>
          <a:p>
            <a:pPr algn="ctr"/>
            <a:r>
              <a:rPr lang="en-US" sz="1050" dirty="0">
                <a:solidFill>
                  <a:schemeClr val="accent2">
                    <a:lumMod val="75000"/>
                  </a:schemeClr>
                </a:solidFill>
              </a:rPr>
              <a:t>03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2A0CE5A-693B-D900-07E8-EEB1AA586FA1}"/>
              </a:ext>
            </a:extLst>
          </p:cNvPr>
          <p:cNvSpPr txBox="1"/>
          <p:nvPr/>
        </p:nvSpPr>
        <p:spPr>
          <a:xfrm flipH="1">
            <a:off x="5734048" y="2133998"/>
            <a:ext cx="5993973" cy="13285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100" b="0" i="0" dirty="0">
                <a:solidFill>
                  <a:schemeClr val="tx2">
                    <a:lumMod val="75000"/>
                    <a:lumOff val="25000"/>
                  </a:schemeClr>
                </a:solidFill>
                <a:effectLst/>
                <a:cs typeface="Poppins" panose="00000500000000000000" pitchFamily="50" charset="0"/>
              </a:rPr>
              <a:t>Because we wanted to test whether a stronger, better-tuned LLM (using </a:t>
            </a:r>
            <a:r>
              <a:rPr lang="en-US" sz="1100" b="0" i="0" dirty="0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cs typeface="Poppins" panose="00000500000000000000" pitchFamily="50" charset="0"/>
              </a:rPr>
              <a:t>LoRA</a:t>
            </a:r>
            <a:r>
              <a:rPr lang="en-US" sz="1100" b="0" i="0" dirty="0">
                <a:solidFill>
                  <a:schemeClr val="tx2">
                    <a:lumMod val="75000"/>
                    <a:lumOff val="25000"/>
                  </a:schemeClr>
                </a:solidFill>
                <a:effectLst/>
                <a:cs typeface="Poppins" panose="00000500000000000000" pitchFamily="50" charset="0"/>
              </a:rPr>
              <a:t> and optimized formatting) can outperform the original GPT-2 benchmark without adding any external modules.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2">
                    <a:lumMod val="75000"/>
                    <a:lumOff val="25000"/>
                  </a:schemeClr>
                </a:solidFill>
                <a:cs typeface="Poppins" panose="00000500000000000000" pitchFamily="50" charset="0"/>
              </a:rPr>
              <a:t>This allows us to measure:</a:t>
            </a:r>
            <a:br>
              <a:rPr lang="en-US" sz="1100" dirty="0">
                <a:solidFill>
                  <a:schemeClr val="tx2">
                    <a:lumMod val="75000"/>
                    <a:lumOff val="25000"/>
                  </a:schemeClr>
                </a:solidFill>
                <a:cs typeface="Poppins" panose="00000500000000000000" pitchFamily="50" charset="0"/>
              </a:rPr>
            </a:br>
            <a:r>
              <a:rPr lang="en-US" sz="1100" dirty="0">
                <a:solidFill>
                  <a:schemeClr val="tx2">
                    <a:lumMod val="75000"/>
                    <a:lumOff val="25000"/>
                  </a:schemeClr>
                </a:solidFill>
                <a:cs typeface="Poppins" panose="00000500000000000000" pitchFamily="50" charset="0"/>
              </a:rPr>
              <a:t>Does simply using a better language model improve story generation?</a:t>
            </a:r>
            <a:endParaRPr lang="en-ID" sz="1100" dirty="0">
              <a:solidFill>
                <a:schemeClr val="tx2">
                  <a:lumMod val="75000"/>
                  <a:lumOff val="25000"/>
                </a:schemeClr>
              </a:solidFill>
              <a:cs typeface="Poppins" panose="00000500000000000000" pitchFamily="50" charset="0"/>
            </a:endParaRPr>
          </a:p>
        </p:txBody>
      </p:sp>
      <p:pic>
        <p:nvPicPr>
          <p:cNvPr id="25" name="Picture Placeholder 24">
            <a:extLst>
              <a:ext uri="{FF2B5EF4-FFF2-40B4-BE49-F238E27FC236}">
                <a16:creationId xmlns:a16="http://schemas.microsoft.com/office/drawing/2014/main" id="{FF4A5065-9B8E-07A2-6BB7-85E70CA0074C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/>
          <a:srcRect t="16019" b="16019"/>
          <a:stretch/>
        </p:blipFill>
        <p:spPr>
          <a:xfrm>
            <a:off x="5897732" y="3844292"/>
            <a:ext cx="5655680" cy="2338446"/>
          </a:xfrm>
          <a:custGeom>
            <a:avLst/>
            <a:gdLst>
              <a:gd name="connsiteX0" fmla="*/ 295278 w 5390618"/>
              <a:gd name="connsiteY0" fmla="*/ 0 h 2228851"/>
              <a:gd name="connsiteX1" fmla="*/ 5095340 w 5390618"/>
              <a:gd name="connsiteY1" fmla="*/ 0 h 2228851"/>
              <a:gd name="connsiteX2" fmla="*/ 5390618 w 5390618"/>
              <a:gd name="connsiteY2" fmla="*/ 295278 h 2228851"/>
              <a:gd name="connsiteX3" fmla="*/ 5390618 w 5390618"/>
              <a:gd name="connsiteY3" fmla="*/ 1933573 h 2228851"/>
              <a:gd name="connsiteX4" fmla="*/ 5095340 w 5390618"/>
              <a:gd name="connsiteY4" fmla="*/ 2228851 h 2228851"/>
              <a:gd name="connsiteX5" fmla="*/ 295278 w 5390618"/>
              <a:gd name="connsiteY5" fmla="*/ 2228851 h 2228851"/>
              <a:gd name="connsiteX6" fmla="*/ 0 w 5390618"/>
              <a:gd name="connsiteY6" fmla="*/ 1933573 h 2228851"/>
              <a:gd name="connsiteX7" fmla="*/ 0 w 5390618"/>
              <a:gd name="connsiteY7" fmla="*/ 295278 h 2228851"/>
              <a:gd name="connsiteX8" fmla="*/ 295278 w 5390618"/>
              <a:gd name="connsiteY8" fmla="*/ 0 h 2228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390618" h="2228851">
                <a:moveTo>
                  <a:pt x="295278" y="0"/>
                </a:moveTo>
                <a:lnTo>
                  <a:pt x="5095340" y="0"/>
                </a:lnTo>
                <a:cubicBezTo>
                  <a:pt x="5258418" y="0"/>
                  <a:pt x="5390618" y="132200"/>
                  <a:pt x="5390618" y="295278"/>
                </a:cubicBezTo>
                <a:lnTo>
                  <a:pt x="5390618" y="1933573"/>
                </a:lnTo>
                <a:cubicBezTo>
                  <a:pt x="5390618" y="2096651"/>
                  <a:pt x="5258418" y="2228851"/>
                  <a:pt x="5095340" y="2228851"/>
                </a:cubicBezTo>
                <a:lnTo>
                  <a:pt x="295278" y="2228851"/>
                </a:lnTo>
                <a:cubicBezTo>
                  <a:pt x="132200" y="2228851"/>
                  <a:pt x="0" y="2096651"/>
                  <a:pt x="0" y="1933573"/>
                </a:cubicBezTo>
                <a:lnTo>
                  <a:pt x="0" y="295278"/>
                </a:lnTo>
                <a:cubicBezTo>
                  <a:pt x="0" y="132200"/>
                  <a:pt x="132200" y="0"/>
                  <a:pt x="295278" y="0"/>
                </a:cubicBezTo>
                <a:close/>
              </a:path>
            </a:pathLst>
          </a:custGeom>
          <a:pattFill prst="pct5">
            <a:fgClr>
              <a:srgbClr val="7BD5F5"/>
            </a:fgClr>
            <a:bgClr>
              <a:prstClr val="white"/>
            </a:bgClr>
          </a:pattFill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6C7EFA8-8911-3F44-99F2-E03C791F3623}"/>
              </a:ext>
            </a:extLst>
          </p:cNvPr>
          <p:cNvSpPr txBox="1"/>
          <p:nvPr/>
        </p:nvSpPr>
        <p:spPr>
          <a:xfrm>
            <a:off x="10295165" y="4812521"/>
            <a:ext cx="873578" cy="18466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600" dirty="0"/>
              <a:t>LLM(Mistral-7B)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C0D8A0-915E-D401-E14D-90A0C30443FC}"/>
              </a:ext>
            </a:extLst>
          </p:cNvPr>
          <p:cNvSpPr txBox="1"/>
          <p:nvPr/>
        </p:nvSpPr>
        <p:spPr>
          <a:xfrm>
            <a:off x="10036629" y="5756388"/>
            <a:ext cx="1390649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600" dirty="0"/>
              <a:t>(LLM learns to generate complete stories from prompts)</a:t>
            </a:r>
          </a:p>
        </p:txBody>
      </p:sp>
    </p:spTree>
    <p:extLst>
      <p:ext uri="{BB962C8B-B14F-4D97-AF65-F5344CB8AC3E}">
        <p14:creationId xmlns:p14="http://schemas.microsoft.com/office/powerpoint/2010/main" val="8731798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AD8963-3A3A-436A-E0C9-2406D3C53F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3E634FB-A52A-0B9A-9F0E-6AB92464ECA8}"/>
              </a:ext>
            </a:extLst>
          </p:cNvPr>
          <p:cNvSpPr txBox="1"/>
          <p:nvPr/>
        </p:nvSpPr>
        <p:spPr>
          <a:xfrm>
            <a:off x="4818132" y="1203555"/>
            <a:ext cx="25928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+mj-lt"/>
                <a:cs typeface="Sora ExtraBold" pitchFamily="2" charset="0"/>
              </a:rPr>
              <a:t>Component Block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FD03CF-ECDB-51FF-822C-41E013E4B24B}"/>
              </a:ext>
            </a:extLst>
          </p:cNvPr>
          <p:cNvSpPr txBox="1"/>
          <p:nvPr/>
        </p:nvSpPr>
        <p:spPr>
          <a:xfrm flipH="1">
            <a:off x="4957285" y="1707662"/>
            <a:ext cx="2616631" cy="3128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D" sz="1100" b="1" i="0" dirty="0">
                <a:effectLst/>
                <a:cs typeface="Poppins" panose="00000500000000000000" pitchFamily="50" charset="0"/>
              </a:rPr>
              <a:t>Input Dataset</a:t>
            </a:r>
            <a:endParaRPr lang="en-ID" sz="1050" dirty="0">
              <a:solidFill>
                <a:schemeClr val="bg2">
                  <a:lumMod val="50000"/>
                </a:schemeClr>
              </a:solidFill>
              <a:cs typeface="Poppins" panose="00000500000000000000" pitchFamily="50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C5DDB0-2251-DACC-3CA3-DCE329DCE5BA}"/>
              </a:ext>
            </a:extLst>
          </p:cNvPr>
          <p:cNvSpPr txBox="1"/>
          <p:nvPr/>
        </p:nvSpPr>
        <p:spPr>
          <a:xfrm flipH="1">
            <a:off x="4957286" y="2315355"/>
            <a:ext cx="2616631" cy="3128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D" sz="1100" b="1" i="0" dirty="0">
                <a:effectLst/>
                <a:cs typeface="Poppins" panose="00000500000000000000" pitchFamily="50" charset="0"/>
              </a:rPr>
              <a:t>Format Training Example</a:t>
            </a:r>
            <a:endParaRPr lang="en-ID" sz="1050" dirty="0">
              <a:solidFill>
                <a:schemeClr val="bg2">
                  <a:lumMod val="50000"/>
                </a:schemeClr>
              </a:solidFill>
              <a:cs typeface="Poppins" panose="00000500000000000000" pitchFamily="50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BEA0CE-D3E4-0972-CE2C-7CEB80DCD44D}"/>
              </a:ext>
            </a:extLst>
          </p:cNvPr>
          <p:cNvSpPr txBox="1"/>
          <p:nvPr/>
        </p:nvSpPr>
        <p:spPr>
          <a:xfrm flipH="1">
            <a:off x="4957286" y="2906924"/>
            <a:ext cx="2616631" cy="3128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D" sz="1100" b="1" i="0" dirty="0">
                <a:effectLst/>
                <a:cs typeface="Poppins" panose="00000500000000000000" pitchFamily="50" charset="0"/>
              </a:rPr>
              <a:t>Tokenization</a:t>
            </a:r>
            <a:endParaRPr lang="en-ID" sz="1050" dirty="0">
              <a:solidFill>
                <a:schemeClr val="bg2">
                  <a:lumMod val="50000"/>
                </a:schemeClr>
              </a:solidFill>
              <a:cs typeface="Poppins" panose="00000500000000000000" pitchFamily="50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FDE823-13A0-C301-B2FA-F5899A986A6D}"/>
              </a:ext>
            </a:extLst>
          </p:cNvPr>
          <p:cNvSpPr txBox="1"/>
          <p:nvPr/>
        </p:nvSpPr>
        <p:spPr>
          <a:xfrm flipH="1">
            <a:off x="4957286" y="3514820"/>
            <a:ext cx="2616631" cy="3128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D" sz="1100" b="1" i="0" dirty="0">
                <a:effectLst/>
                <a:cs typeface="Poppins" panose="00000500000000000000" pitchFamily="50" charset="0"/>
              </a:rPr>
              <a:t>Batch &amp; Mask Data</a:t>
            </a:r>
            <a:endParaRPr lang="en-ID" sz="1050" dirty="0">
              <a:solidFill>
                <a:schemeClr val="bg2">
                  <a:lumMod val="50000"/>
                </a:schemeClr>
              </a:solidFill>
              <a:cs typeface="Poppins" panose="00000500000000000000" pitchFamily="50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5A1F1E-F844-1A6D-CD15-560D2A8C85A4}"/>
              </a:ext>
            </a:extLst>
          </p:cNvPr>
          <p:cNvSpPr txBox="1"/>
          <p:nvPr/>
        </p:nvSpPr>
        <p:spPr>
          <a:xfrm flipH="1">
            <a:off x="4957286" y="4090056"/>
            <a:ext cx="2616631" cy="3128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D" sz="1100" b="1" i="0" dirty="0">
                <a:effectLst/>
                <a:cs typeface="Poppins" panose="00000500000000000000" pitchFamily="50" charset="0"/>
              </a:rPr>
              <a:t>Fine-Tune LLM (Mistral)</a:t>
            </a:r>
            <a:endParaRPr lang="en-ID" sz="1050" dirty="0">
              <a:solidFill>
                <a:schemeClr val="bg2">
                  <a:lumMod val="50000"/>
                </a:schemeClr>
              </a:solidFill>
              <a:cs typeface="Poppins" panose="00000500000000000000" pitchFamily="50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6DEDD3-39D3-9A2C-2E1A-BE56D92D6F5B}"/>
              </a:ext>
            </a:extLst>
          </p:cNvPr>
          <p:cNvSpPr txBox="1"/>
          <p:nvPr/>
        </p:nvSpPr>
        <p:spPr>
          <a:xfrm>
            <a:off x="4425043" y="1702858"/>
            <a:ext cx="5322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200" b="1">
                <a:gradFill>
                  <a:gsLst>
                    <a:gs pos="100000">
                      <a:schemeClr val="accent3"/>
                    </a:gs>
                    <a:gs pos="60000">
                      <a:schemeClr val="accent2"/>
                    </a:gs>
                    <a:gs pos="5000">
                      <a:schemeClr val="accent1"/>
                    </a:gs>
                  </a:gsLst>
                  <a:path path="circle">
                    <a:fillToRect r="100000" b="100000"/>
                  </a:path>
                </a:gradFill>
                <a:latin typeface="+mj-lt"/>
                <a:cs typeface="Sora ExtraBold" pitchFamily="2" charset="0"/>
              </a:defRPr>
            </a:lvl1pPr>
          </a:lstStyle>
          <a:p>
            <a:pPr algn="ctr"/>
            <a:r>
              <a:rPr lang="en-US" sz="2000">
                <a:solidFill>
                  <a:schemeClr val="accent1"/>
                </a:solidFill>
              </a:rPr>
              <a:t>01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E86F600-DC8C-923A-CD64-B2CE4A8349E7}"/>
              </a:ext>
            </a:extLst>
          </p:cNvPr>
          <p:cNvSpPr txBox="1"/>
          <p:nvPr/>
        </p:nvSpPr>
        <p:spPr>
          <a:xfrm>
            <a:off x="4425043" y="2286259"/>
            <a:ext cx="5322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200" b="1">
                <a:gradFill>
                  <a:gsLst>
                    <a:gs pos="100000">
                      <a:schemeClr val="accent3"/>
                    </a:gs>
                    <a:gs pos="60000">
                      <a:schemeClr val="accent2"/>
                    </a:gs>
                    <a:gs pos="5000">
                      <a:schemeClr val="accent1"/>
                    </a:gs>
                  </a:gsLst>
                  <a:path path="circle">
                    <a:fillToRect r="100000" b="100000"/>
                  </a:path>
                </a:gradFill>
                <a:latin typeface="+mj-lt"/>
                <a:cs typeface="Sora ExtraBold" pitchFamily="2" charset="0"/>
              </a:defRPr>
            </a:lvl1pPr>
          </a:lstStyle>
          <a:p>
            <a:pPr algn="ctr"/>
            <a:r>
              <a:rPr lang="en-US" sz="2000">
                <a:solidFill>
                  <a:schemeClr val="accent1"/>
                </a:solidFill>
              </a:rPr>
              <a:t>02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807EF84-7CF5-459F-85DF-15E152EB61EE}"/>
              </a:ext>
            </a:extLst>
          </p:cNvPr>
          <p:cNvSpPr txBox="1"/>
          <p:nvPr/>
        </p:nvSpPr>
        <p:spPr>
          <a:xfrm>
            <a:off x="4425043" y="2877828"/>
            <a:ext cx="5322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200" b="1">
                <a:gradFill>
                  <a:gsLst>
                    <a:gs pos="100000">
                      <a:schemeClr val="accent3"/>
                    </a:gs>
                    <a:gs pos="60000">
                      <a:schemeClr val="accent2"/>
                    </a:gs>
                    <a:gs pos="5000">
                      <a:schemeClr val="accent1"/>
                    </a:gs>
                  </a:gsLst>
                  <a:path path="circle">
                    <a:fillToRect r="100000" b="100000"/>
                  </a:path>
                </a:gradFill>
                <a:latin typeface="+mj-lt"/>
                <a:cs typeface="Sora ExtraBold" pitchFamily="2" charset="0"/>
              </a:defRPr>
            </a:lvl1pPr>
          </a:lstStyle>
          <a:p>
            <a:pPr algn="ctr"/>
            <a:r>
              <a:rPr lang="en-US" sz="2000" dirty="0">
                <a:solidFill>
                  <a:schemeClr val="accent1"/>
                </a:solidFill>
              </a:rPr>
              <a:t>03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EB7C4F-6B0E-A9E5-71E9-C488239127FE}"/>
              </a:ext>
            </a:extLst>
          </p:cNvPr>
          <p:cNvSpPr txBox="1"/>
          <p:nvPr/>
        </p:nvSpPr>
        <p:spPr>
          <a:xfrm>
            <a:off x="4425043" y="3485724"/>
            <a:ext cx="5322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200" b="1">
                <a:gradFill>
                  <a:gsLst>
                    <a:gs pos="100000">
                      <a:schemeClr val="accent3"/>
                    </a:gs>
                    <a:gs pos="60000">
                      <a:schemeClr val="accent2"/>
                    </a:gs>
                    <a:gs pos="5000">
                      <a:schemeClr val="accent1"/>
                    </a:gs>
                  </a:gsLst>
                  <a:path path="circle">
                    <a:fillToRect r="100000" b="100000"/>
                  </a:path>
                </a:gradFill>
                <a:latin typeface="+mj-lt"/>
                <a:cs typeface="Sora ExtraBold" pitchFamily="2" charset="0"/>
              </a:defRPr>
            </a:lvl1pPr>
          </a:lstStyle>
          <a:p>
            <a:pPr algn="ctr"/>
            <a:r>
              <a:rPr lang="en-US" sz="2000" dirty="0">
                <a:solidFill>
                  <a:schemeClr val="accent1"/>
                </a:solidFill>
              </a:rPr>
              <a:t>04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98B1364-0FE1-584C-CF5D-D9D8EDC748B5}"/>
              </a:ext>
            </a:extLst>
          </p:cNvPr>
          <p:cNvSpPr txBox="1"/>
          <p:nvPr/>
        </p:nvSpPr>
        <p:spPr>
          <a:xfrm>
            <a:off x="4425043" y="4060960"/>
            <a:ext cx="5322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200" b="1">
                <a:gradFill>
                  <a:gsLst>
                    <a:gs pos="100000">
                      <a:schemeClr val="accent3"/>
                    </a:gs>
                    <a:gs pos="60000">
                      <a:schemeClr val="accent2"/>
                    </a:gs>
                    <a:gs pos="5000">
                      <a:schemeClr val="accent1"/>
                    </a:gs>
                  </a:gsLst>
                  <a:path path="circle">
                    <a:fillToRect r="100000" b="100000"/>
                  </a:path>
                </a:gradFill>
                <a:latin typeface="+mj-lt"/>
                <a:cs typeface="Sora ExtraBold" pitchFamily="2" charset="0"/>
              </a:defRPr>
            </a:lvl1pPr>
          </a:lstStyle>
          <a:p>
            <a:pPr algn="ctr"/>
            <a:r>
              <a:rPr lang="en-US" sz="2000" dirty="0">
                <a:solidFill>
                  <a:schemeClr val="accent1"/>
                </a:solidFill>
              </a:rPr>
              <a:t>05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BC9120A-7783-E151-B5F9-8FFEDF93ABD1}"/>
              </a:ext>
            </a:extLst>
          </p:cNvPr>
          <p:cNvSpPr txBox="1"/>
          <p:nvPr/>
        </p:nvSpPr>
        <p:spPr>
          <a:xfrm>
            <a:off x="7736827" y="1223599"/>
            <a:ext cx="28191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+mj-lt"/>
                <a:cs typeface="Sora ExtraBold" pitchFamily="2" charset="0"/>
              </a:rPr>
              <a:t>Functionalities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C60A6F-A00F-D248-A3FF-460E4F390205}"/>
              </a:ext>
            </a:extLst>
          </p:cNvPr>
          <p:cNvSpPr txBox="1"/>
          <p:nvPr/>
        </p:nvSpPr>
        <p:spPr>
          <a:xfrm flipH="1">
            <a:off x="7833805" y="1650311"/>
            <a:ext cx="4135036" cy="56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050" b="0" i="0" dirty="0">
                <a:solidFill>
                  <a:schemeClr val="bg2">
                    <a:lumMod val="50000"/>
                  </a:schemeClr>
                </a:solidFill>
                <a:effectLst/>
                <a:cs typeface="Poppins" panose="00000500000000000000" pitchFamily="50" charset="0"/>
              </a:rPr>
              <a:t>Loads the story, keywords, and story-beginning fields from the dataset to prepare examples for training.</a:t>
            </a:r>
            <a:endParaRPr lang="en-ID" sz="1050" dirty="0">
              <a:solidFill>
                <a:schemeClr val="bg2">
                  <a:lumMod val="50000"/>
                </a:schemeClr>
              </a:solidFill>
              <a:cs typeface="Poppins" panose="00000500000000000000" pitchFamily="50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3606C4A-0EE4-E731-5918-8A6B4B146136}"/>
              </a:ext>
            </a:extLst>
          </p:cNvPr>
          <p:cNvSpPr txBox="1"/>
          <p:nvPr/>
        </p:nvSpPr>
        <p:spPr>
          <a:xfrm flipH="1">
            <a:off x="7833805" y="2233712"/>
            <a:ext cx="4135036" cy="5451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050" b="0" i="0" dirty="0">
                <a:solidFill>
                  <a:schemeClr val="bg2">
                    <a:lumMod val="50000"/>
                  </a:schemeClr>
                </a:solidFill>
                <a:effectLst/>
                <a:cs typeface="Poppins" panose="00000500000000000000" pitchFamily="50" charset="0"/>
              </a:rPr>
              <a:t>Combines the prompt, keywords, and full story into a single formatted text sequence for causal language modeling.</a:t>
            </a:r>
            <a:endParaRPr lang="en-ID" sz="1050" dirty="0">
              <a:solidFill>
                <a:schemeClr val="bg2">
                  <a:lumMod val="50000"/>
                </a:schemeClr>
              </a:solidFill>
              <a:cs typeface="Poppins" panose="00000500000000000000" pitchFamily="50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AD691C6-090D-0CD6-735D-EC474E0D992B}"/>
              </a:ext>
            </a:extLst>
          </p:cNvPr>
          <p:cNvSpPr txBox="1"/>
          <p:nvPr/>
        </p:nvSpPr>
        <p:spPr>
          <a:xfrm flipH="1">
            <a:off x="7833805" y="2825281"/>
            <a:ext cx="4135036" cy="56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050" b="0" i="0" dirty="0">
                <a:solidFill>
                  <a:schemeClr val="bg2">
                    <a:lumMod val="50000"/>
                  </a:schemeClr>
                </a:solidFill>
                <a:effectLst/>
                <a:cs typeface="Poppins" panose="00000500000000000000" pitchFamily="50" charset="0"/>
              </a:rPr>
              <a:t>Converts formatted text into token IDs and attention masks that the language model can process.</a:t>
            </a:r>
            <a:endParaRPr lang="en-ID" sz="1050" dirty="0">
              <a:solidFill>
                <a:schemeClr val="bg2">
                  <a:lumMod val="50000"/>
                </a:schemeClr>
              </a:solidFill>
              <a:cs typeface="Poppins" panose="00000500000000000000" pitchFamily="50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35DC379-9DBA-A39F-36CB-980019F90613}"/>
              </a:ext>
            </a:extLst>
          </p:cNvPr>
          <p:cNvSpPr txBox="1"/>
          <p:nvPr/>
        </p:nvSpPr>
        <p:spPr>
          <a:xfrm flipH="1">
            <a:off x="7833805" y="3433177"/>
            <a:ext cx="4135036" cy="56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050" b="0" i="0" dirty="0">
                <a:solidFill>
                  <a:schemeClr val="bg2">
                    <a:lumMod val="50000"/>
                  </a:schemeClr>
                </a:solidFill>
                <a:effectLst/>
                <a:cs typeface="Poppins" panose="00000500000000000000" pitchFamily="50" charset="0"/>
              </a:rPr>
              <a:t>Pads sequences, creates labels for next-token prediction, and applies masking so the model only learns from valid tokens.</a:t>
            </a:r>
            <a:endParaRPr lang="en-ID" sz="1050" dirty="0">
              <a:solidFill>
                <a:schemeClr val="bg2">
                  <a:lumMod val="50000"/>
                </a:schemeClr>
              </a:solidFill>
              <a:cs typeface="Poppins" panose="00000500000000000000" pitchFamily="50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D9E20D0-7039-7415-1C7D-161B7991A28D}"/>
              </a:ext>
            </a:extLst>
          </p:cNvPr>
          <p:cNvSpPr txBox="1"/>
          <p:nvPr/>
        </p:nvSpPr>
        <p:spPr>
          <a:xfrm flipH="1">
            <a:off x="7833805" y="4008413"/>
            <a:ext cx="4200352" cy="5451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050" b="0" i="0" dirty="0">
                <a:solidFill>
                  <a:schemeClr val="bg2">
                    <a:lumMod val="50000"/>
                  </a:schemeClr>
                </a:solidFill>
                <a:effectLst/>
                <a:cs typeface="Poppins" panose="00000500000000000000" pitchFamily="50" charset="0"/>
              </a:rPr>
              <a:t>Trains language model (with </a:t>
            </a:r>
            <a:r>
              <a:rPr lang="en-US" sz="1050" b="0" i="0" dirty="0" err="1">
                <a:solidFill>
                  <a:schemeClr val="bg2">
                    <a:lumMod val="50000"/>
                  </a:schemeClr>
                </a:solidFill>
                <a:effectLst/>
                <a:cs typeface="Poppins" panose="00000500000000000000" pitchFamily="50" charset="0"/>
              </a:rPr>
              <a:t>LoRA</a:t>
            </a:r>
            <a:r>
              <a:rPr lang="en-US" sz="1050" b="0" i="0" dirty="0">
                <a:solidFill>
                  <a:schemeClr val="bg2">
                    <a:lumMod val="50000"/>
                  </a:schemeClr>
                </a:solidFill>
                <a:effectLst/>
                <a:cs typeface="Poppins" panose="00000500000000000000" pitchFamily="50" charset="0"/>
              </a:rPr>
              <a:t> adapters) on formatted dataset so it learns to generate stories from keyword-conditioned prompts.</a:t>
            </a:r>
            <a:endParaRPr lang="en-ID" sz="1050" dirty="0">
              <a:solidFill>
                <a:schemeClr val="bg2">
                  <a:lumMod val="50000"/>
                </a:schemeClr>
              </a:solidFill>
              <a:cs typeface="Poppins" panose="00000500000000000000" pitchFamily="50" charset="0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223B7DC-D995-29DC-A085-34CFF50619E1}"/>
              </a:ext>
            </a:extLst>
          </p:cNvPr>
          <p:cNvCxnSpPr>
            <a:cxnSpLocks/>
          </p:cNvCxnSpPr>
          <p:nvPr/>
        </p:nvCxnSpPr>
        <p:spPr>
          <a:xfrm>
            <a:off x="4818132" y="1595298"/>
            <a:ext cx="6499877" cy="0"/>
          </a:xfrm>
          <a:prstGeom prst="line">
            <a:avLst/>
          </a:prstGeom>
          <a:ln w="19050">
            <a:solidFill>
              <a:schemeClr val="accent2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C7AD58B-70D9-8ADF-342C-BCB960905D79}"/>
              </a:ext>
            </a:extLst>
          </p:cNvPr>
          <p:cNvCxnSpPr>
            <a:cxnSpLocks/>
          </p:cNvCxnSpPr>
          <p:nvPr/>
        </p:nvCxnSpPr>
        <p:spPr>
          <a:xfrm>
            <a:off x="7573926" y="1182255"/>
            <a:ext cx="0" cy="5303520"/>
          </a:xfrm>
          <a:prstGeom prst="line">
            <a:avLst/>
          </a:prstGeom>
          <a:ln w="19050">
            <a:solidFill>
              <a:schemeClr val="accent2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D4364448-773F-D50D-2672-E4FF557DF34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72528" y="6331789"/>
            <a:ext cx="1431985" cy="3709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610BD3A-0F9D-C8AD-4C8F-70FDF8E25CB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7572" y="292100"/>
            <a:ext cx="1431985" cy="3709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0A3A81F-5555-203B-D9BC-95427FBF9547}"/>
              </a:ext>
            </a:extLst>
          </p:cNvPr>
          <p:cNvSpPr txBox="1"/>
          <p:nvPr/>
        </p:nvSpPr>
        <p:spPr>
          <a:xfrm>
            <a:off x="460664" y="408463"/>
            <a:ext cx="40264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Design Approach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F22EFFD-72B4-DFEC-3671-CD737A9EC27B}"/>
              </a:ext>
            </a:extLst>
          </p:cNvPr>
          <p:cNvSpPr txBox="1"/>
          <p:nvPr/>
        </p:nvSpPr>
        <p:spPr>
          <a:xfrm flipH="1">
            <a:off x="4957286" y="4717839"/>
            <a:ext cx="2616631" cy="3128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D" sz="1100" b="1" dirty="0">
                <a:cs typeface="Poppins" panose="00000500000000000000" pitchFamily="50" charset="0"/>
              </a:rPr>
              <a:t>Validation &amp; Checkpoints</a:t>
            </a:r>
            <a:endParaRPr lang="en-ID" sz="1050" dirty="0">
              <a:solidFill>
                <a:schemeClr val="bg2">
                  <a:lumMod val="50000"/>
                </a:schemeClr>
              </a:solidFill>
              <a:cs typeface="Poppins" panose="00000500000000000000" pitchFamily="50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1995752-5E4F-E6AB-B275-AFB8C652EF75}"/>
              </a:ext>
            </a:extLst>
          </p:cNvPr>
          <p:cNvSpPr txBox="1"/>
          <p:nvPr/>
        </p:nvSpPr>
        <p:spPr>
          <a:xfrm flipH="1">
            <a:off x="4957286" y="5276751"/>
            <a:ext cx="2616631" cy="3128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D" sz="1100" b="1" dirty="0">
                <a:cs typeface="Poppins" panose="00000500000000000000" pitchFamily="50" charset="0"/>
              </a:rPr>
              <a:t>Save Best Tuned</a:t>
            </a:r>
            <a:r>
              <a:rPr lang="en-ID" sz="1100" b="1" i="0" dirty="0">
                <a:effectLst/>
                <a:cs typeface="Poppins" panose="00000500000000000000" pitchFamily="50" charset="0"/>
              </a:rPr>
              <a:t> Model</a:t>
            </a:r>
            <a:endParaRPr lang="en-ID" sz="1050" dirty="0">
              <a:solidFill>
                <a:schemeClr val="bg2">
                  <a:lumMod val="50000"/>
                </a:schemeClr>
              </a:solidFill>
              <a:cs typeface="Poppins" panose="00000500000000000000" pitchFamily="50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70A1B86-A621-5AC2-A1B5-3DEE395B1ACE}"/>
              </a:ext>
            </a:extLst>
          </p:cNvPr>
          <p:cNvSpPr txBox="1"/>
          <p:nvPr/>
        </p:nvSpPr>
        <p:spPr>
          <a:xfrm flipH="1">
            <a:off x="4957286" y="5851987"/>
            <a:ext cx="2616631" cy="3128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D" sz="1100" b="1" i="0" dirty="0">
                <a:effectLst/>
                <a:cs typeface="Poppins" panose="00000500000000000000" pitchFamily="50" charset="0"/>
              </a:rPr>
              <a:t>Generated Story Output</a:t>
            </a:r>
            <a:endParaRPr lang="en-ID" sz="1050" dirty="0">
              <a:solidFill>
                <a:schemeClr val="bg2">
                  <a:lumMod val="50000"/>
                </a:schemeClr>
              </a:solidFill>
              <a:cs typeface="Poppins" panose="00000500000000000000" pitchFamily="50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E962A0B-4A13-FF0D-31F9-AE71EC8F6701}"/>
              </a:ext>
            </a:extLst>
          </p:cNvPr>
          <p:cNvSpPr txBox="1"/>
          <p:nvPr/>
        </p:nvSpPr>
        <p:spPr>
          <a:xfrm>
            <a:off x="4425043" y="4688743"/>
            <a:ext cx="5322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200" b="1">
                <a:gradFill>
                  <a:gsLst>
                    <a:gs pos="100000">
                      <a:schemeClr val="accent3"/>
                    </a:gs>
                    <a:gs pos="60000">
                      <a:schemeClr val="accent2"/>
                    </a:gs>
                    <a:gs pos="5000">
                      <a:schemeClr val="accent1"/>
                    </a:gs>
                  </a:gsLst>
                  <a:path path="circle">
                    <a:fillToRect r="100000" b="100000"/>
                  </a:path>
                </a:gradFill>
                <a:latin typeface="+mj-lt"/>
                <a:cs typeface="Sora ExtraBold" pitchFamily="2" charset="0"/>
              </a:defRPr>
            </a:lvl1pPr>
          </a:lstStyle>
          <a:p>
            <a:pPr algn="ctr"/>
            <a:r>
              <a:rPr lang="en-US" sz="2000" dirty="0">
                <a:solidFill>
                  <a:schemeClr val="accent1"/>
                </a:solidFill>
              </a:rPr>
              <a:t>07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205AD67-BFDE-D719-3FCC-4672C919C4B9}"/>
              </a:ext>
            </a:extLst>
          </p:cNvPr>
          <p:cNvSpPr txBox="1"/>
          <p:nvPr/>
        </p:nvSpPr>
        <p:spPr>
          <a:xfrm>
            <a:off x="4425043" y="5247655"/>
            <a:ext cx="5322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200" b="1">
                <a:gradFill>
                  <a:gsLst>
                    <a:gs pos="100000">
                      <a:schemeClr val="accent3"/>
                    </a:gs>
                    <a:gs pos="60000">
                      <a:schemeClr val="accent2"/>
                    </a:gs>
                    <a:gs pos="5000">
                      <a:schemeClr val="accent1"/>
                    </a:gs>
                  </a:gsLst>
                  <a:path path="circle">
                    <a:fillToRect r="100000" b="100000"/>
                  </a:path>
                </a:gradFill>
                <a:latin typeface="+mj-lt"/>
                <a:cs typeface="Sora ExtraBold" pitchFamily="2" charset="0"/>
              </a:defRPr>
            </a:lvl1pPr>
          </a:lstStyle>
          <a:p>
            <a:pPr algn="ctr"/>
            <a:r>
              <a:rPr lang="en-US" sz="2000" dirty="0">
                <a:solidFill>
                  <a:schemeClr val="accent1"/>
                </a:solidFill>
              </a:rPr>
              <a:t>08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BD3DCC6-4BB9-3B6E-02B3-6CA52A1A88AA}"/>
              </a:ext>
            </a:extLst>
          </p:cNvPr>
          <p:cNvSpPr txBox="1"/>
          <p:nvPr/>
        </p:nvSpPr>
        <p:spPr>
          <a:xfrm>
            <a:off x="4425043" y="5822891"/>
            <a:ext cx="5322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200" b="1">
                <a:gradFill>
                  <a:gsLst>
                    <a:gs pos="100000">
                      <a:schemeClr val="accent3"/>
                    </a:gs>
                    <a:gs pos="60000">
                      <a:schemeClr val="accent2"/>
                    </a:gs>
                    <a:gs pos="5000">
                      <a:schemeClr val="accent1"/>
                    </a:gs>
                  </a:gsLst>
                  <a:path path="circle">
                    <a:fillToRect r="100000" b="100000"/>
                  </a:path>
                </a:gradFill>
                <a:latin typeface="+mj-lt"/>
                <a:cs typeface="Sora ExtraBold" pitchFamily="2" charset="0"/>
              </a:defRPr>
            </a:lvl1pPr>
          </a:lstStyle>
          <a:p>
            <a:pPr algn="ctr"/>
            <a:r>
              <a:rPr lang="en-US" sz="2000" dirty="0">
                <a:solidFill>
                  <a:schemeClr val="accent1"/>
                </a:solidFill>
              </a:rPr>
              <a:t>09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F5BE0D6-AC5F-25B1-3282-9DD0C3C4423C}"/>
              </a:ext>
            </a:extLst>
          </p:cNvPr>
          <p:cNvSpPr txBox="1"/>
          <p:nvPr/>
        </p:nvSpPr>
        <p:spPr>
          <a:xfrm flipH="1">
            <a:off x="7833805" y="4636196"/>
            <a:ext cx="4135036" cy="56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050" b="0" i="0" dirty="0">
                <a:solidFill>
                  <a:schemeClr val="bg2">
                    <a:lumMod val="50000"/>
                  </a:schemeClr>
                </a:solidFill>
                <a:effectLst/>
                <a:cs typeface="Poppins" panose="00000500000000000000" pitchFamily="50" charset="0"/>
              </a:rPr>
              <a:t>Evaluates the model after each epoch, tracks validation loss, and saves the best-performing checkpoint.</a:t>
            </a:r>
            <a:endParaRPr lang="en-ID" sz="1050" dirty="0">
              <a:solidFill>
                <a:schemeClr val="bg2">
                  <a:lumMod val="50000"/>
                </a:schemeClr>
              </a:solidFill>
              <a:cs typeface="Poppins" panose="00000500000000000000" pitchFamily="50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8A0F170-DE3F-084E-1E50-716E70885376}"/>
              </a:ext>
            </a:extLst>
          </p:cNvPr>
          <p:cNvSpPr txBox="1"/>
          <p:nvPr/>
        </p:nvSpPr>
        <p:spPr>
          <a:xfrm flipH="1">
            <a:off x="7833805" y="5244092"/>
            <a:ext cx="4135036" cy="56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050" b="0" i="0" dirty="0">
                <a:solidFill>
                  <a:schemeClr val="bg2">
                    <a:lumMod val="50000"/>
                  </a:schemeClr>
                </a:solidFill>
                <a:effectLst/>
                <a:cs typeface="Poppins" panose="00000500000000000000" pitchFamily="50" charset="0"/>
              </a:rPr>
              <a:t>Stores the final tuned model used for story generation and for performance comparison with other approaches</a:t>
            </a:r>
            <a:endParaRPr lang="en-ID" sz="1050" dirty="0">
              <a:solidFill>
                <a:schemeClr val="bg2">
                  <a:lumMod val="50000"/>
                </a:schemeClr>
              </a:solidFill>
              <a:cs typeface="Poppins" panose="00000500000000000000" pitchFamily="50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FA2DDFA-FF05-D0A7-C84A-48AAA343F4C2}"/>
              </a:ext>
            </a:extLst>
          </p:cNvPr>
          <p:cNvSpPr txBox="1"/>
          <p:nvPr/>
        </p:nvSpPr>
        <p:spPr>
          <a:xfrm flipH="1">
            <a:off x="7833805" y="5827492"/>
            <a:ext cx="4135036" cy="302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050" b="0" i="0" dirty="0">
                <a:solidFill>
                  <a:schemeClr val="bg2">
                    <a:lumMod val="50000"/>
                  </a:schemeClr>
                </a:solidFill>
                <a:effectLst/>
                <a:cs typeface="Poppins" panose="00000500000000000000" pitchFamily="50" charset="0"/>
              </a:rPr>
              <a:t>Produces the final generated story as model output.</a:t>
            </a:r>
            <a:endParaRPr lang="en-ID" sz="1050" dirty="0">
              <a:solidFill>
                <a:schemeClr val="bg2">
                  <a:lumMod val="50000"/>
                </a:schemeClr>
              </a:solidFill>
              <a:cs typeface="Poppins" panose="00000500000000000000" pitchFamily="50" charset="0"/>
            </a:endParaRPr>
          </a:p>
        </p:txBody>
      </p:sp>
      <p:pic>
        <p:nvPicPr>
          <p:cNvPr id="45" name="Picture Placeholder 44">
            <a:extLst>
              <a:ext uri="{FF2B5EF4-FFF2-40B4-BE49-F238E27FC236}">
                <a16:creationId xmlns:a16="http://schemas.microsoft.com/office/drawing/2014/main" id="{3BD66E1F-3ED8-1D2E-3CCE-00A443B72DA9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t="11805" b="11805"/>
          <a:stretch/>
        </p:blipFill>
        <p:spPr>
          <a:xfrm>
            <a:off x="69191" y="1511332"/>
            <a:ext cx="4355842" cy="4933037"/>
          </a:xfrm>
          <a:custGeom>
            <a:avLst/>
            <a:gdLst>
              <a:gd name="connsiteX0" fmla="*/ 197504 w 2944742"/>
              <a:gd name="connsiteY0" fmla="*/ 0 h 3334951"/>
              <a:gd name="connsiteX1" fmla="*/ 2747238 w 2944742"/>
              <a:gd name="connsiteY1" fmla="*/ 0 h 3334951"/>
              <a:gd name="connsiteX2" fmla="*/ 2944742 w 2944742"/>
              <a:gd name="connsiteY2" fmla="*/ 197504 h 3334951"/>
              <a:gd name="connsiteX3" fmla="*/ 2944742 w 2944742"/>
              <a:gd name="connsiteY3" fmla="*/ 3137447 h 3334951"/>
              <a:gd name="connsiteX4" fmla="*/ 2747238 w 2944742"/>
              <a:gd name="connsiteY4" fmla="*/ 3334951 h 3334951"/>
              <a:gd name="connsiteX5" fmla="*/ 197504 w 2944742"/>
              <a:gd name="connsiteY5" fmla="*/ 3334951 h 3334951"/>
              <a:gd name="connsiteX6" fmla="*/ 0 w 2944742"/>
              <a:gd name="connsiteY6" fmla="*/ 3137447 h 3334951"/>
              <a:gd name="connsiteX7" fmla="*/ 0 w 2944742"/>
              <a:gd name="connsiteY7" fmla="*/ 197504 h 3334951"/>
              <a:gd name="connsiteX8" fmla="*/ 197504 w 2944742"/>
              <a:gd name="connsiteY8" fmla="*/ 0 h 3334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44742" h="3334951">
                <a:moveTo>
                  <a:pt x="197504" y="0"/>
                </a:moveTo>
                <a:lnTo>
                  <a:pt x="2747238" y="0"/>
                </a:lnTo>
                <a:cubicBezTo>
                  <a:pt x="2856316" y="0"/>
                  <a:pt x="2944742" y="88426"/>
                  <a:pt x="2944742" y="197504"/>
                </a:cubicBezTo>
                <a:lnTo>
                  <a:pt x="2944742" y="3137447"/>
                </a:lnTo>
                <a:cubicBezTo>
                  <a:pt x="2944742" y="3246525"/>
                  <a:pt x="2856316" y="3334951"/>
                  <a:pt x="2747238" y="3334951"/>
                </a:cubicBezTo>
                <a:lnTo>
                  <a:pt x="197504" y="3334951"/>
                </a:lnTo>
                <a:cubicBezTo>
                  <a:pt x="88426" y="3334951"/>
                  <a:pt x="0" y="3246525"/>
                  <a:pt x="0" y="3137447"/>
                </a:cubicBezTo>
                <a:lnTo>
                  <a:pt x="0" y="197504"/>
                </a:lnTo>
                <a:cubicBezTo>
                  <a:pt x="0" y="88426"/>
                  <a:pt x="88426" y="0"/>
                  <a:pt x="197504" y="0"/>
                </a:cubicBezTo>
                <a:close/>
              </a:path>
            </a:pathLst>
          </a:custGeom>
          <a:pattFill prst="pct5">
            <a:fgClr>
              <a:srgbClr val="7BD5F5"/>
            </a:fgClr>
            <a:bgClr>
              <a:prstClr val="white"/>
            </a:bgClr>
          </a:pattFill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4967A81-87E8-7163-9753-179FB7B97D83}"/>
              </a:ext>
            </a:extLst>
          </p:cNvPr>
          <p:cNvSpPr txBox="1"/>
          <p:nvPr/>
        </p:nvSpPr>
        <p:spPr>
          <a:xfrm>
            <a:off x="1473323" y="3917018"/>
            <a:ext cx="1825048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900" dirty="0"/>
              <a:t>Fine Tuned LLM(Mistral-7B)</a:t>
            </a:r>
          </a:p>
        </p:txBody>
      </p:sp>
    </p:spTree>
    <p:extLst>
      <p:ext uri="{BB962C8B-B14F-4D97-AF65-F5344CB8AC3E}">
        <p14:creationId xmlns:p14="http://schemas.microsoft.com/office/powerpoint/2010/main" val="16342495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45F2E5-6D5F-DE6A-9FAD-FCFEE8EBF0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4AF34AC0-34ED-1BAD-5876-A55864802FFA}"/>
              </a:ext>
            </a:extLst>
          </p:cNvPr>
          <p:cNvSpPr/>
          <p:nvPr/>
        </p:nvSpPr>
        <p:spPr>
          <a:xfrm>
            <a:off x="0" y="4579484"/>
            <a:ext cx="12192000" cy="1143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9693C6-2B66-8933-11E2-AC479278BC4B}"/>
              </a:ext>
            </a:extLst>
          </p:cNvPr>
          <p:cNvSpPr txBox="1"/>
          <p:nvPr/>
        </p:nvSpPr>
        <p:spPr>
          <a:xfrm>
            <a:off x="566058" y="1021837"/>
            <a:ext cx="31650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+mj-lt"/>
                <a:cs typeface="Sora ExtraBold" pitchFamily="2" charset="0"/>
              </a:rPr>
              <a:t>Model configuration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A1D818-5911-65CC-7331-5179BF308708}"/>
              </a:ext>
            </a:extLst>
          </p:cNvPr>
          <p:cNvSpPr txBox="1"/>
          <p:nvPr/>
        </p:nvSpPr>
        <p:spPr>
          <a:xfrm flipH="1">
            <a:off x="566057" y="1375760"/>
            <a:ext cx="3165022" cy="19405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D" sz="900" dirty="0">
                <a:solidFill>
                  <a:schemeClr val="tx2">
                    <a:lumMod val="75000"/>
                    <a:lumOff val="25000"/>
                  </a:schemeClr>
                </a:solidFill>
                <a:cs typeface="Poppins" panose="00000500000000000000" pitchFamily="50" charset="0"/>
              </a:rPr>
              <a:t>L</a:t>
            </a:r>
            <a:r>
              <a:rPr lang="en-ID" sz="900" b="0" i="0" dirty="0">
                <a:solidFill>
                  <a:schemeClr val="tx2">
                    <a:lumMod val="75000"/>
                    <a:lumOff val="25000"/>
                  </a:schemeClr>
                </a:solidFill>
                <a:effectLst/>
                <a:cs typeface="Poppins" panose="00000500000000000000" pitchFamily="50" charset="0"/>
              </a:rPr>
              <a:t>LM: Mistral-7B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D" sz="900" b="0" i="0" dirty="0">
                <a:solidFill>
                  <a:schemeClr val="tx2">
                    <a:lumMod val="75000"/>
                    <a:lumOff val="25000"/>
                  </a:schemeClr>
                </a:solidFill>
                <a:effectLst/>
                <a:cs typeface="Poppins" panose="00000500000000000000" pitchFamily="50" charset="0"/>
              </a:rPr>
              <a:t>Fine-tuning method: </a:t>
            </a:r>
            <a:r>
              <a:rPr lang="en-ID" sz="900" b="0" i="0" dirty="0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cs typeface="Poppins" panose="00000500000000000000" pitchFamily="50" charset="0"/>
              </a:rPr>
              <a:t>LoRA</a:t>
            </a:r>
            <a:r>
              <a:rPr lang="en-ID" sz="900" b="0" i="0" dirty="0">
                <a:solidFill>
                  <a:schemeClr val="tx2">
                    <a:lumMod val="75000"/>
                    <a:lumOff val="25000"/>
                  </a:schemeClr>
                </a:solidFill>
                <a:effectLst/>
                <a:cs typeface="Poppins" panose="00000500000000000000" pitchFamily="50" charset="0"/>
              </a:rPr>
              <a:t> adapters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D" sz="900" b="0" i="0" dirty="0">
                <a:solidFill>
                  <a:schemeClr val="tx2">
                    <a:lumMod val="75000"/>
                    <a:lumOff val="25000"/>
                  </a:schemeClr>
                </a:solidFill>
                <a:effectLst/>
                <a:cs typeface="Poppins" panose="00000500000000000000" pitchFamily="50" charset="0"/>
              </a:rPr>
              <a:t>r = 16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l-GR" sz="900" b="0" i="0" dirty="0">
                <a:solidFill>
                  <a:schemeClr val="tx2">
                    <a:lumMod val="75000"/>
                    <a:lumOff val="25000"/>
                  </a:schemeClr>
                </a:solidFill>
                <a:effectLst/>
                <a:cs typeface="Poppins" panose="00000500000000000000" pitchFamily="50" charset="0"/>
              </a:rPr>
              <a:t>α = 32</a:t>
            </a:r>
            <a:endParaRPr lang="en-ID" sz="900" b="0" i="0" dirty="0">
              <a:solidFill>
                <a:schemeClr val="tx2">
                  <a:lumMod val="75000"/>
                  <a:lumOff val="25000"/>
                </a:schemeClr>
              </a:solidFill>
              <a:effectLst/>
              <a:cs typeface="Poppins" panose="00000500000000000000" pitchFamily="50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900" b="0" i="0" dirty="0">
                <a:solidFill>
                  <a:schemeClr val="tx2">
                    <a:lumMod val="75000"/>
                    <a:lumOff val="25000"/>
                  </a:schemeClr>
                </a:solidFill>
                <a:effectLst/>
                <a:cs typeface="Poppins" panose="00000500000000000000" pitchFamily="50" charset="0"/>
              </a:rPr>
              <a:t>Tokenizer: </a:t>
            </a:r>
            <a:br>
              <a:rPr lang="en-US" sz="900" b="0" i="0" dirty="0">
                <a:solidFill>
                  <a:schemeClr val="tx2">
                    <a:lumMod val="75000"/>
                    <a:lumOff val="25000"/>
                  </a:schemeClr>
                </a:solidFill>
                <a:effectLst/>
                <a:cs typeface="Poppins" panose="00000500000000000000" pitchFamily="50" charset="0"/>
              </a:rPr>
            </a:br>
            <a:r>
              <a:rPr lang="en-US" sz="900" b="0" i="0" dirty="0">
                <a:solidFill>
                  <a:schemeClr val="tx2">
                    <a:lumMod val="75000"/>
                    <a:lumOff val="25000"/>
                  </a:schemeClr>
                </a:solidFill>
                <a:effectLst/>
                <a:cs typeface="Poppins" panose="00000500000000000000" pitchFamily="50" charset="0"/>
              </a:rPr>
              <a:t>Mistral tokenizer with EOS as padding token</a:t>
            </a:r>
            <a:endParaRPr lang="en-ID" sz="900" b="0" i="0" dirty="0">
              <a:solidFill>
                <a:schemeClr val="tx2">
                  <a:lumMod val="75000"/>
                  <a:lumOff val="25000"/>
                </a:schemeClr>
              </a:solidFill>
              <a:effectLst/>
              <a:cs typeface="Poppins" panose="00000500000000000000" pitchFamily="50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D" sz="900" b="0" i="0" dirty="0">
                <a:solidFill>
                  <a:schemeClr val="tx2">
                    <a:lumMod val="75000"/>
                    <a:lumOff val="25000"/>
                  </a:schemeClr>
                </a:solidFill>
                <a:effectLst/>
                <a:cs typeface="Poppins" panose="00000500000000000000" pitchFamily="50" charset="0"/>
              </a:rPr>
              <a:t>Input format: </a:t>
            </a:r>
            <a:br>
              <a:rPr lang="en-ID" sz="900" b="0" i="0" dirty="0">
                <a:solidFill>
                  <a:schemeClr val="tx2">
                    <a:lumMod val="75000"/>
                    <a:lumOff val="25000"/>
                  </a:schemeClr>
                </a:solidFill>
                <a:effectLst/>
                <a:cs typeface="Poppins" panose="00000500000000000000" pitchFamily="50" charset="0"/>
              </a:rPr>
            </a:br>
            <a:r>
              <a:rPr lang="en-US" sz="900" b="0" i="1" dirty="0">
                <a:solidFill>
                  <a:schemeClr val="tx2">
                    <a:lumMod val="75000"/>
                    <a:lumOff val="25000"/>
                  </a:schemeClr>
                </a:solidFill>
                <a:effectLst/>
                <a:cs typeface="Poppins" panose="00000500000000000000" pitchFamily="50" charset="0"/>
              </a:rPr>
              <a:t>Combined keywords + story beginning + full story as a single training sequence</a:t>
            </a:r>
            <a:endParaRPr lang="en-ID" sz="900" i="1" dirty="0">
              <a:solidFill>
                <a:schemeClr val="tx2">
                  <a:lumMod val="75000"/>
                  <a:lumOff val="25000"/>
                </a:schemeClr>
              </a:solidFill>
              <a:cs typeface="Poppins" panose="00000500000000000000" pitchFamily="50" charset="0"/>
            </a:endParaRPr>
          </a:p>
        </p:txBody>
      </p:sp>
      <p:pic>
        <p:nvPicPr>
          <p:cNvPr id="19" name="Picture Placeholder 18">
            <a:extLst>
              <a:ext uri="{FF2B5EF4-FFF2-40B4-BE49-F238E27FC236}">
                <a16:creationId xmlns:a16="http://schemas.microsoft.com/office/drawing/2014/main" id="{AF08D7E4-C4B5-0E86-E3D4-443D761A3DEB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t="24" b="24"/>
          <a:stretch/>
        </p:blipFill>
        <p:spPr>
          <a:xfrm>
            <a:off x="7614104" y="1175725"/>
            <a:ext cx="4289425" cy="2124075"/>
          </a:xfrm>
          <a:custGeom>
            <a:avLst/>
            <a:gdLst>
              <a:gd name="connsiteX0" fmla="*/ 219162 w 9963150"/>
              <a:gd name="connsiteY0" fmla="*/ 0 h 2124074"/>
              <a:gd name="connsiteX1" fmla="*/ 9743988 w 9963150"/>
              <a:gd name="connsiteY1" fmla="*/ 0 h 2124074"/>
              <a:gd name="connsiteX2" fmla="*/ 9963150 w 9963150"/>
              <a:gd name="connsiteY2" fmla="*/ 219162 h 2124074"/>
              <a:gd name="connsiteX3" fmla="*/ 9963150 w 9963150"/>
              <a:gd name="connsiteY3" fmla="*/ 1904912 h 2124074"/>
              <a:gd name="connsiteX4" fmla="*/ 9743988 w 9963150"/>
              <a:gd name="connsiteY4" fmla="*/ 2124074 h 2124074"/>
              <a:gd name="connsiteX5" fmla="*/ 219162 w 9963150"/>
              <a:gd name="connsiteY5" fmla="*/ 2124074 h 2124074"/>
              <a:gd name="connsiteX6" fmla="*/ 0 w 9963150"/>
              <a:gd name="connsiteY6" fmla="*/ 1904912 h 2124074"/>
              <a:gd name="connsiteX7" fmla="*/ 0 w 9963150"/>
              <a:gd name="connsiteY7" fmla="*/ 219162 h 2124074"/>
              <a:gd name="connsiteX8" fmla="*/ 219162 w 9963150"/>
              <a:gd name="connsiteY8" fmla="*/ 0 h 2124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963150" h="2124074">
                <a:moveTo>
                  <a:pt x="219162" y="0"/>
                </a:moveTo>
                <a:lnTo>
                  <a:pt x="9743988" y="0"/>
                </a:lnTo>
                <a:cubicBezTo>
                  <a:pt x="9865028" y="0"/>
                  <a:pt x="9963150" y="98122"/>
                  <a:pt x="9963150" y="219162"/>
                </a:cubicBezTo>
                <a:lnTo>
                  <a:pt x="9963150" y="1904912"/>
                </a:lnTo>
                <a:cubicBezTo>
                  <a:pt x="9963150" y="2025952"/>
                  <a:pt x="9865028" y="2124074"/>
                  <a:pt x="9743988" y="2124074"/>
                </a:cubicBezTo>
                <a:lnTo>
                  <a:pt x="219162" y="2124074"/>
                </a:lnTo>
                <a:cubicBezTo>
                  <a:pt x="98122" y="2124074"/>
                  <a:pt x="0" y="2025952"/>
                  <a:pt x="0" y="1904912"/>
                </a:cubicBezTo>
                <a:lnTo>
                  <a:pt x="0" y="219162"/>
                </a:lnTo>
                <a:cubicBezTo>
                  <a:pt x="0" y="98122"/>
                  <a:pt x="98122" y="0"/>
                  <a:pt x="219162" y="0"/>
                </a:cubicBezTo>
                <a:close/>
              </a:path>
            </a:pathLst>
          </a:custGeom>
          <a:pattFill prst="pct5">
            <a:fgClr>
              <a:srgbClr val="7BD5F5"/>
            </a:fgClr>
            <a:bgClr>
              <a:prstClr val="white"/>
            </a:bgClr>
          </a:pattFill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4DB500A-4D02-DADD-4B4B-30448940C84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72528" y="6331789"/>
            <a:ext cx="1431985" cy="3709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A62D9E1-4E8A-2FEF-C0F7-E89EF1F8715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7572" y="292100"/>
            <a:ext cx="1431985" cy="3709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3361CDB-0F65-87C5-8557-BF9335723923}"/>
              </a:ext>
            </a:extLst>
          </p:cNvPr>
          <p:cNvSpPr txBox="1"/>
          <p:nvPr/>
        </p:nvSpPr>
        <p:spPr>
          <a:xfrm>
            <a:off x="484414" y="342783"/>
            <a:ext cx="64116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+mj-lt"/>
              </a:rPr>
              <a:t>Training Setup and Evaluation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705EB9E-F447-5698-3AAF-07AB3B0F243F}"/>
              </a:ext>
            </a:extLst>
          </p:cNvPr>
          <p:cNvSpPr txBox="1"/>
          <p:nvPr/>
        </p:nvSpPr>
        <p:spPr>
          <a:xfrm>
            <a:off x="4171950" y="1021837"/>
            <a:ext cx="31650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+mj-lt"/>
                <a:cs typeface="Sora ExtraBold" pitchFamily="2" charset="0"/>
              </a:rPr>
              <a:t>Training hyperparameters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F1DFFCA-0180-5C32-E220-CDE7492CFE27}"/>
              </a:ext>
            </a:extLst>
          </p:cNvPr>
          <p:cNvSpPr txBox="1"/>
          <p:nvPr/>
        </p:nvSpPr>
        <p:spPr>
          <a:xfrm flipH="1">
            <a:off x="4171948" y="1375760"/>
            <a:ext cx="3396343" cy="19346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D" sz="900" b="0" i="0" dirty="0">
                <a:solidFill>
                  <a:schemeClr val="tx2">
                    <a:lumMod val="75000"/>
                    <a:lumOff val="25000"/>
                  </a:schemeClr>
                </a:solidFill>
                <a:effectLst/>
                <a:cs typeface="Poppins" panose="00000500000000000000" pitchFamily="50" charset="0"/>
              </a:rPr>
              <a:t>Optimizer: </a:t>
            </a:r>
            <a:r>
              <a:rPr lang="en-ID" sz="900" b="0" i="0" dirty="0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cs typeface="Poppins" panose="00000500000000000000" pitchFamily="50" charset="0"/>
              </a:rPr>
              <a:t>AdamW</a:t>
            </a:r>
            <a:endParaRPr lang="en-ID" sz="900" b="0" i="0" dirty="0">
              <a:solidFill>
                <a:schemeClr val="tx2">
                  <a:lumMod val="75000"/>
                  <a:lumOff val="25000"/>
                </a:schemeClr>
              </a:solidFill>
              <a:effectLst/>
              <a:cs typeface="Poppins" panose="00000500000000000000" pitchFamily="50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D" sz="900" b="0" i="0" dirty="0">
                <a:solidFill>
                  <a:schemeClr val="tx2">
                    <a:lumMod val="75000"/>
                    <a:lumOff val="25000"/>
                  </a:schemeClr>
                </a:solidFill>
                <a:effectLst/>
                <a:cs typeface="Poppins" panose="00000500000000000000" pitchFamily="50" charset="0"/>
              </a:rPr>
              <a:t>Learning rate: 2 × 10⁻⁴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D" sz="900" b="0" i="0" dirty="0">
                <a:solidFill>
                  <a:schemeClr val="tx2">
                    <a:lumMod val="75000"/>
                    <a:lumOff val="25000"/>
                  </a:schemeClr>
                </a:solidFill>
                <a:effectLst/>
                <a:cs typeface="Poppins" panose="00000500000000000000" pitchFamily="50" charset="0"/>
              </a:rPr>
              <a:t>Weight decay: 0.01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D" sz="900" b="0" i="0" dirty="0">
                <a:solidFill>
                  <a:schemeClr val="tx2">
                    <a:lumMod val="75000"/>
                    <a:lumOff val="25000"/>
                  </a:schemeClr>
                </a:solidFill>
                <a:effectLst/>
                <a:cs typeface="Poppins" panose="00000500000000000000" pitchFamily="50" charset="0"/>
              </a:rPr>
              <a:t>Batch size: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D" sz="900" b="0" i="0" dirty="0">
                <a:solidFill>
                  <a:schemeClr val="tx2">
                    <a:lumMod val="75000"/>
                    <a:lumOff val="25000"/>
                  </a:schemeClr>
                </a:solidFill>
                <a:effectLst/>
                <a:cs typeface="Poppins" panose="00000500000000000000" pitchFamily="50" charset="0"/>
              </a:rPr>
              <a:t>Train: 6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D" sz="900" b="0" i="0" dirty="0">
                <a:solidFill>
                  <a:schemeClr val="tx2">
                    <a:lumMod val="75000"/>
                    <a:lumOff val="25000"/>
                  </a:schemeClr>
                </a:solidFill>
                <a:effectLst/>
                <a:cs typeface="Poppins" panose="00000500000000000000" pitchFamily="50" charset="0"/>
              </a:rPr>
              <a:t>Validation: 4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D" sz="900" b="0" i="0" dirty="0">
                <a:solidFill>
                  <a:schemeClr val="tx2">
                    <a:lumMod val="75000"/>
                    <a:lumOff val="25000"/>
                  </a:schemeClr>
                </a:solidFill>
                <a:effectLst/>
                <a:cs typeface="Poppins" panose="00000500000000000000" pitchFamily="50" charset="0"/>
              </a:rPr>
              <a:t>Max epochs: 3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D" sz="900" b="0" i="0" dirty="0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cs typeface="Poppins" panose="00000500000000000000" pitchFamily="50" charset="0"/>
              </a:rPr>
              <a:t>LoRA</a:t>
            </a:r>
            <a:r>
              <a:rPr lang="en-ID" sz="900" b="0" i="0" dirty="0">
                <a:solidFill>
                  <a:schemeClr val="tx2">
                    <a:lumMod val="75000"/>
                    <a:lumOff val="25000"/>
                  </a:schemeClr>
                </a:solidFill>
                <a:effectLst/>
                <a:cs typeface="Poppins" panose="00000500000000000000" pitchFamily="50" charset="0"/>
              </a:rPr>
              <a:t>-enabled training: significantly reduces trainable parameters</a:t>
            </a:r>
            <a:endParaRPr lang="en-ID" sz="900" dirty="0">
              <a:solidFill>
                <a:schemeClr val="tx2">
                  <a:lumMod val="75000"/>
                  <a:lumOff val="25000"/>
                </a:schemeClr>
              </a:solidFill>
              <a:cs typeface="Poppins" panose="00000500000000000000" pitchFamily="50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56CB5B5-FEEE-EB79-985A-4642DCF1D0CB}"/>
              </a:ext>
            </a:extLst>
          </p:cNvPr>
          <p:cNvSpPr/>
          <p:nvPr/>
        </p:nvSpPr>
        <p:spPr>
          <a:xfrm>
            <a:off x="172528" y="3712089"/>
            <a:ext cx="11846944" cy="2619700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7F02988-C0E1-E327-A5EA-28037178F2F6}"/>
              </a:ext>
            </a:extLst>
          </p:cNvPr>
          <p:cNvSpPr txBox="1"/>
          <p:nvPr/>
        </p:nvSpPr>
        <p:spPr>
          <a:xfrm>
            <a:off x="353786" y="3771917"/>
            <a:ext cx="23649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+mj-lt"/>
              </a:rPr>
              <a:t>Key Findings: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AD6D4EE-1E74-481B-92D0-621AB3D499CC}"/>
              </a:ext>
            </a:extLst>
          </p:cNvPr>
          <p:cNvSpPr txBox="1"/>
          <p:nvPr/>
        </p:nvSpPr>
        <p:spPr>
          <a:xfrm>
            <a:off x="5974896" y="3809464"/>
            <a:ext cx="3895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+mj-lt"/>
              </a:rPr>
              <a:t>Next Steps(Quick Wins):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0DD8E49-35BC-1C20-D0F6-6A42431B7306}"/>
              </a:ext>
            </a:extLst>
          </p:cNvPr>
          <p:cNvSpPr txBox="1"/>
          <p:nvPr/>
        </p:nvSpPr>
        <p:spPr>
          <a:xfrm flipH="1">
            <a:off x="566055" y="4293410"/>
            <a:ext cx="4650923" cy="1103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900" b="0" dirty="0">
                <a:solidFill>
                  <a:schemeClr val="tx2">
                    <a:lumMod val="75000"/>
                    <a:lumOff val="25000"/>
                  </a:schemeClr>
                </a:solidFill>
                <a:effectLst/>
                <a:cs typeface="Poppins" panose="00000500000000000000" pitchFamily="50" charset="0"/>
              </a:rPr>
              <a:t>Keyword accuracy better than other approaches but still critically low (72% strict, 89% partial)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chemeClr val="tx2">
                    <a:lumMod val="75000"/>
                    <a:lumOff val="25000"/>
                  </a:schemeClr>
                </a:solidFill>
                <a:cs typeface="Poppins" panose="00000500000000000000" pitchFamily="50" charset="0"/>
              </a:rPr>
              <a:t>Story quality is decent but not exceptional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chemeClr val="tx2">
                    <a:lumMod val="75000"/>
                    <a:lumOff val="25000"/>
                  </a:schemeClr>
                </a:solidFill>
                <a:cs typeface="Poppins" panose="00000500000000000000" pitchFamily="50" charset="0"/>
              </a:rPr>
              <a:t>High perplexity (17.4) suggests uncertainty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chemeClr val="tx2">
                    <a:lumMod val="75000"/>
                    <a:lumOff val="25000"/>
                  </a:schemeClr>
                </a:solidFill>
                <a:cs typeface="Poppins" panose="00000500000000000000" pitchFamily="50" charset="0"/>
              </a:rPr>
              <a:t>ROUGE scores show weak lexical overlap</a:t>
            </a:r>
            <a:endParaRPr lang="en-ID" sz="900" dirty="0">
              <a:solidFill>
                <a:schemeClr val="tx2">
                  <a:lumMod val="75000"/>
                  <a:lumOff val="25000"/>
                </a:schemeClr>
              </a:solidFill>
              <a:cs typeface="Poppins" panose="00000500000000000000" pitchFamily="50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A6BF815-F409-EACC-42B3-B85C686632DF}"/>
              </a:ext>
            </a:extLst>
          </p:cNvPr>
          <p:cNvSpPr txBox="1"/>
          <p:nvPr/>
        </p:nvSpPr>
        <p:spPr>
          <a:xfrm>
            <a:off x="484414" y="5547544"/>
            <a:ext cx="499129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b="1" i="1" dirty="0">
                <a:solidFill>
                  <a:schemeClr val="accent3">
                    <a:lumMod val="75000"/>
                  </a:schemeClr>
                </a:solidFill>
              </a:rPr>
              <a:t>Mistral-7B with </a:t>
            </a:r>
            <a:r>
              <a:rPr lang="en-US" sz="1050" b="1" i="1" dirty="0" err="1">
                <a:solidFill>
                  <a:schemeClr val="accent3">
                    <a:lumMod val="75000"/>
                  </a:schemeClr>
                </a:solidFill>
              </a:rPr>
              <a:t>LoRA</a:t>
            </a:r>
            <a:r>
              <a:rPr lang="en-US" sz="1050" b="1" i="1" dirty="0">
                <a:solidFill>
                  <a:schemeClr val="accent3">
                    <a:lumMod val="75000"/>
                  </a:schemeClr>
                </a:solidFill>
              </a:rPr>
              <a:t> can generate coherent children's stories, but keyword constraint satisfaction needs improvement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8E15CF5-080F-5737-DCE2-26FE9FD877BD}"/>
              </a:ext>
            </a:extLst>
          </p:cNvPr>
          <p:cNvSpPr txBox="1"/>
          <p:nvPr/>
        </p:nvSpPr>
        <p:spPr>
          <a:xfrm flipH="1">
            <a:off x="6096000" y="4323537"/>
            <a:ext cx="4650923" cy="8959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900" b="0" dirty="0">
                <a:solidFill>
                  <a:schemeClr val="tx2">
                    <a:lumMod val="75000"/>
                    <a:lumOff val="25000"/>
                  </a:schemeClr>
                </a:solidFill>
                <a:effectLst/>
                <a:cs typeface="Poppins" panose="00000500000000000000" pitchFamily="50" charset="0"/>
              </a:rPr>
              <a:t>Increase training epochs from 3 to 10-15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D" sz="900" dirty="0">
                <a:solidFill>
                  <a:schemeClr val="tx2">
                    <a:lumMod val="75000"/>
                    <a:lumOff val="25000"/>
                  </a:schemeClr>
                </a:solidFill>
                <a:cs typeface="Poppins" panose="00000500000000000000" pitchFamily="50" charset="0"/>
              </a:rPr>
              <a:t>Emphasize keywords in prompt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D" sz="900" dirty="0">
                <a:solidFill>
                  <a:schemeClr val="tx2">
                    <a:lumMod val="75000"/>
                    <a:lumOff val="25000"/>
                  </a:schemeClr>
                </a:solidFill>
                <a:cs typeface="Poppins" panose="00000500000000000000" pitchFamily="50" charset="0"/>
              </a:rPr>
              <a:t>Increase keyword penalty weight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chemeClr val="tx2">
                    <a:lumMod val="75000"/>
                    <a:lumOff val="25000"/>
                  </a:schemeClr>
                </a:solidFill>
                <a:cs typeface="Poppins" panose="00000500000000000000" pitchFamily="50" charset="0"/>
              </a:rPr>
              <a:t>Lower temperature from 0.7 to 0.5 </a:t>
            </a:r>
            <a:endParaRPr lang="en-ID" sz="900" dirty="0">
              <a:solidFill>
                <a:schemeClr val="tx2">
                  <a:lumMod val="75000"/>
                  <a:lumOff val="25000"/>
                </a:schemeClr>
              </a:solidFill>
              <a:cs typeface="Poppins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61061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CF9EE7B9-6E80-EF18-D8D6-EC74925E15C7}"/>
              </a:ext>
            </a:extLst>
          </p:cNvPr>
          <p:cNvSpPr/>
          <p:nvPr/>
        </p:nvSpPr>
        <p:spPr>
          <a:xfrm>
            <a:off x="809626" y="506186"/>
            <a:ext cx="10553700" cy="5475514"/>
          </a:xfrm>
          <a:prstGeom prst="roundRect">
            <a:avLst>
              <a:gd name="adj" fmla="val 11077"/>
            </a:avLst>
          </a:prstGeom>
          <a:solidFill>
            <a:schemeClr val="bg1"/>
          </a:solidFill>
          <a:ln>
            <a:noFill/>
          </a:ln>
          <a:effectLst>
            <a:outerShdw blurRad="1905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AF62FFE-6D27-4F04-3227-6A8756F665CA}"/>
              </a:ext>
            </a:extLst>
          </p:cNvPr>
          <p:cNvGrpSpPr/>
          <p:nvPr/>
        </p:nvGrpSpPr>
        <p:grpSpPr>
          <a:xfrm>
            <a:off x="1339942" y="1208245"/>
            <a:ext cx="9649187" cy="3275802"/>
            <a:chOff x="6469820" y="2889279"/>
            <a:chExt cx="3990689" cy="1220621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71654FC-089A-F9EF-8C54-3C6D74D45DD8}"/>
                </a:ext>
              </a:extLst>
            </p:cNvPr>
            <p:cNvSpPr txBox="1"/>
            <p:nvPr/>
          </p:nvSpPr>
          <p:spPr>
            <a:xfrm>
              <a:off x="6469820" y="2889279"/>
              <a:ext cx="3454401" cy="2584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+mj-lt"/>
                </a:rPr>
                <a:t>Key Findings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7D1C6D8-8AD4-E8A2-9E73-EBAE78DA1231}"/>
                </a:ext>
              </a:extLst>
            </p:cNvPr>
            <p:cNvSpPr txBox="1"/>
            <p:nvPr/>
          </p:nvSpPr>
          <p:spPr>
            <a:xfrm flipH="1">
              <a:off x="6469820" y="3187610"/>
              <a:ext cx="3990689" cy="9222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71450" indent="-171450" algn="just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en-US" sz="1600" b="0" i="0" dirty="0">
                  <a:effectLst/>
                  <a:cs typeface="Poppins" panose="00000500000000000000" pitchFamily="50" charset="0"/>
                </a:rPr>
                <a:t>No single model outperformed the others across all evaluation metrics.</a:t>
              </a:r>
            </a:p>
            <a:p>
              <a:pPr marL="171450" indent="-171450" algn="just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en-US" sz="1600" b="0" i="0" dirty="0">
                  <a:effectLst/>
                  <a:cs typeface="Poppins" panose="00000500000000000000" pitchFamily="50" charset="0"/>
                </a:rPr>
                <a:t>LSTM showed competitive scores, especially in perplexity and semantic similarity.</a:t>
              </a:r>
            </a:p>
            <a:p>
              <a:pPr marL="171450" indent="-171450" algn="just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en-US" sz="1600" dirty="0">
                  <a:cs typeface="Poppins" panose="00000500000000000000" pitchFamily="50" charset="0"/>
                </a:rPr>
                <a:t>L</a:t>
              </a:r>
              <a:r>
                <a:rPr lang="en-US" sz="1600" b="0" i="0" dirty="0">
                  <a:effectLst/>
                  <a:cs typeface="Poppins" panose="00000500000000000000" pitchFamily="50" charset="0"/>
                </a:rPr>
                <a:t>LM (Mistral-7B) did not show clear superiority in BLEU, ROUGE, </a:t>
              </a:r>
              <a:r>
                <a:rPr lang="en-US" sz="1600" b="0" i="0" dirty="0" err="1">
                  <a:effectLst/>
                  <a:cs typeface="Poppins" panose="00000500000000000000" pitchFamily="50" charset="0"/>
                </a:rPr>
                <a:t>BERTScore</a:t>
              </a:r>
              <a:r>
                <a:rPr lang="en-US" sz="1600" b="0" i="0" dirty="0">
                  <a:effectLst/>
                  <a:cs typeface="Poppins" panose="00000500000000000000" pitchFamily="50" charset="0"/>
                </a:rPr>
                <a:t>, or keyword accuracy.</a:t>
              </a:r>
            </a:p>
            <a:p>
              <a:pPr marL="171450" indent="-171450" algn="just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en-US" sz="1600" b="0" i="0" dirty="0">
                  <a:effectLst/>
                  <a:cs typeface="Poppins" panose="00000500000000000000" pitchFamily="50" charset="0"/>
                </a:rPr>
                <a:t>Keyword adherence remained low across all models, indicating difficulty in enforcing constraints.</a:t>
              </a:r>
            </a:p>
            <a:p>
              <a:pPr marL="171450" indent="-171450" algn="just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en-US" sz="1600" b="0" i="0" dirty="0">
                  <a:effectLst/>
                  <a:cs typeface="Poppins" panose="00000500000000000000" pitchFamily="50" charset="0"/>
                </a:rPr>
                <a:t>All models showed low ROUGE scores, reflecting limited overlap with reference stories.</a:t>
              </a:r>
              <a:endParaRPr lang="en-ID" sz="1600" dirty="0">
                <a:cs typeface="Poppins" panose="00000500000000000000" pitchFamily="50" charset="0"/>
              </a:endParaRP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65D8CCD4-E49B-752B-EF02-A707382D1E8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72528" y="6331789"/>
            <a:ext cx="1431985" cy="3709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B11986E-794B-69BF-07C5-E9E35D823F6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7572" y="292100"/>
            <a:ext cx="1431985" cy="3709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7339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AE7BDC-167E-B145-E8C2-786FCC7AA9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1517202B-2B8B-9A18-F6E6-3204924B26ED}"/>
              </a:ext>
            </a:extLst>
          </p:cNvPr>
          <p:cNvSpPr/>
          <p:nvPr/>
        </p:nvSpPr>
        <p:spPr>
          <a:xfrm>
            <a:off x="744312" y="663036"/>
            <a:ext cx="10553700" cy="5475514"/>
          </a:xfrm>
          <a:prstGeom prst="roundRect">
            <a:avLst>
              <a:gd name="adj" fmla="val 11077"/>
            </a:avLst>
          </a:prstGeom>
          <a:solidFill>
            <a:schemeClr val="bg1"/>
          </a:solidFill>
          <a:ln>
            <a:noFill/>
          </a:ln>
          <a:effectLst>
            <a:outerShdw blurRad="1905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E93E0E5-A5EB-D44F-5C6A-AD5F2B733607}"/>
              </a:ext>
            </a:extLst>
          </p:cNvPr>
          <p:cNvGrpSpPr/>
          <p:nvPr/>
        </p:nvGrpSpPr>
        <p:grpSpPr>
          <a:xfrm>
            <a:off x="1339943" y="1238644"/>
            <a:ext cx="8481695" cy="3215430"/>
            <a:chOff x="6469820" y="2900605"/>
            <a:chExt cx="3507840" cy="1198125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388A693-6D5E-76FE-AE04-AFDB592856D7}"/>
                </a:ext>
              </a:extLst>
            </p:cNvPr>
            <p:cNvSpPr txBox="1"/>
            <p:nvPr/>
          </p:nvSpPr>
          <p:spPr>
            <a:xfrm>
              <a:off x="6469820" y="2900605"/>
              <a:ext cx="3454401" cy="2178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+mj-lt"/>
                </a:rPr>
                <a:t>Challenges &amp; Limitations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AE15C70-792B-0FA9-3812-90D881D0B024}"/>
                </a:ext>
              </a:extLst>
            </p:cNvPr>
            <p:cNvSpPr txBox="1"/>
            <p:nvPr/>
          </p:nvSpPr>
          <p:spPr>
            <a:xfrm flipH="1">
              <a:off x="6469820" y="3256719"/>
              <a:ext cx="3507840" cy="84201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71450" indent="-171450" algn="just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1600" b="0" i="0" dirty="0">
                  <a:effectLst/>
                  <a:cs typeface="Poppins" panose="00000500000000000000" pitchFamily="50" charset="0"/>
                </a:rPr>
                <a:t>Standard metrics used (BLEU, ROUGE, Perplexity) do not capture story coherence, flow, or creativity.</a:t>
              </a:r>
            </a:p>
            <a:p>
              <a:pPr marL="171450" indent="-171450" algn="just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1600" b="0" i="0" dirty="0">
                  <a:effectLst/>
                  <a:cs typeface="Poppins" panose="00000500000000000000" pitchFamily="50" charset="0"/>
                </a:rPr>
                <a:t>Models appeared similar in metrics even when story quality differed qualitatively.</a:t>
              </a:r>
            </a:p>
            <a:p>
              <a:pPr marL="171450" indent="-171450" algn="just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1600" b="0" i="0" dirty="0">
                  <a:effectLst/>
                  <a:cs typeface="Poppins" panose="00000500000000000000" pitchFamily="50" charset="0"/>
                </a:rPr>
                <a:t>No evaluation of narrative coherence, entity consistency, or plot structure.</a:t>
              </a:r>
            </a:p>
            <a:p>
              <a:pPr marL="171450" indent="-171450" algn="just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1600" b="0" i="0" dirty="0">
                  <a:effectLst/>
                  <a:cs typeface="Poppins" panose="00000500000000000000" pitchFamily="50" charset="0"/>
                </a:rPr>
                <a:t>Lack of advanced metrics (MAUVE, Entity Grid, Lexical Diversity, Story Cloze).</a:t>
              </a:r>
            </a:p>
            <a:p>
              <a:pPr marL="171450" indent="-171450" algn="just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1600" b="0" i="0" dirty="0">
                  <a:effectLst/>
                  <a:cs typeface="Poppins" panose="00000500000000000000" pitchFamily="50" charset="0"/>
                </a:rPr>
                <a:t>Human evaluation missing — limits interpretation of “story quality.”</a:t>
              </a:r>
              <a:r>
                <a:rPr lang="en-US" sz="1600" dirty="0"/>
                <a:t>.</a:t>
              </a:r>
              <a:endParaRPr lang="en-ID" sz="1600" dirty="0">
                <a:cs typeface="Poppins" panose="00000500000000000000" pitchFamily="50" charset="0"/>
              </a:endParaRP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BD8BCF64-AB98-2DCB-A873-892297768A8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72528" y="6331789"/>
            <a:ext cx="1431985" cy="3709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0EE6EC2-99EE-917B-FA01-7A7AD24C1FA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7572" y="292100"/>
            <a:ext cx="1431985" cy="3709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5011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8C60D4-DB80-5675-F1C4-B925FFC590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25DAA2BD-9760-883E-FDC4-D3F12E277349}"/>
              </a:ext>
            </a:extLst>
          </p:cNvPr>
          <p:cNvSpPr/>
          <p:nvPr/>
        </p:nvSpPr>
        <p:spPr>
          <a:xfrm>
            <a:off x="744312" y="663036"/>
            <a:ext cx="10553700" cy="5475514"/>
          </a:xfrm>
          <a:prstGeom prst="roundRect">
            <a:avLst>
              <a:gd name="adj" fmla="val 11077"/>
            </a:avLst>
          </a:prstGeom>
          <a:solidFill>
            <a:schemeClr val="bg1"/>
          </a:solidFill>
          <a:ln>
            <a:noFill/>
          </a:ln>
          <a:effectLst>
            <a:outerShdw blurRad="1905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8E36367-5A10-A776-749D-FE1CCB996E0E}"/>
              </a:ext>
            </a:extLst>
          </p:cNvPr>
          <p:cNvGrpSpPr/>
          <p:nvPr/>
        </p:nvGrpSpPr>
        <p:grpSpPr>
          <a:xfrm>
            <a:off x="1339943" y="1238644"/>
            <a:ext cx="9379764" cy="3954094"/>
            <a:chOff x="6469820" y="2900605"/>
            <a:chExt cx="3507840" cy="147336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75411D1-04BE-71AC-A69F-B2F1F5D696CB}"/>
                </a:ext>
              </a:extLst>
            </p:cNvPr>
            <p:cNvSpPr txBox="1"/>
            <p:nvPr/>
          </p:nvSpPr>
          <p:spPr>
            <a:xfrm>
              <a:off x="6469820" y="2900605"/>
              <a:ext cx="3454401" cy="2178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+mj-lt"/>
                </a:rPr>
                <a:t>Conclusion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96C003D-F76A-812C-5D12-BDA1515E5115}"/>
                </a:ext>
              </a:extLst>
            </p:cNvPr>
            <p:cNvSpPr txBox="1"/>
            <p:nvPr/>
          </p:nvSpPr>
          <p:spPr>
            <a:xfrm flipH="1">
              <a:off x="6469820" y="3256719"/>
              <a:ext cx="3507840" cy="111725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71450" indent="-171450" algn="just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1600" b="0" i="0" dirty="0">
                  <a:effectLst/>
                  <a:cs typeface="Poppins" panose="00000500000000000000" pitchFamily="50" charset="0"/>
                </a:rPr>
                <a:t>Metric-based results showed no clear model outperforming others across BLEU, ROUGE, or </a:t>
              </a:r>
              <a:r>
                <a:rPr lang="en-US" sz="1600" b="0" i="0" dirty="0" err="1">
                  <a:effectLst/>
                  <a:cs typeface="Poppins" panose="00000500000000000000" pitchFamily="50" charset="0"/>
                </a:rPr>
                <a:t>BERTScore</a:t>
              </a:r>
              <a:r>
                <a:rPr lang="en-US" sz="1600" b="0" i="0" dirty="0">
                  <a:effectLst/>
                  <a:cs typeface="Poppins" panose="00000500000000000000" pitchFamily="50" charset="0"/>
                </a:rPr>
                <a:t>.</a:t>
              </a:r>
            </a:p>
            <a:p>
              <a:pPr marL="171450" indent="-171450" algn="just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1600" b="0" i="0" dirty="0">
                  <a:effectLst/>
                  <a:cs typeface="Poppins" panose="00000500000000000000" pitchFamily="50" charset="0"/>
                </a:rPr>
                <a:t>LSTM remained a competitive baseline, often matching or surpassing larger models in standard metrics.</a:t>
              </a:r>
            </a:p>
            <a:p>
              <a:pPr marL="171450" indent="-171450" algn="just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1600" b="0" i="0" dirty="0">
                  <a:effectLst/>
                  <a:cs typeface="Poppins" panose="00000500000000000000" pitchFamily="50" charset="0"/>
                </a:rPr>
                <a:t>Story-generation quality requires more suitable evaluation metrics (MAUVE, coherence measures, diversity scores).</a:t>
              </a:r>
            </a:p>
            <a:p>
              <a:pPr marL="171450" indent="-171450" algn="just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1600" b="0" i="0" dirty="0">
                  <a:effectLst/>
                  <a:cs typeface="Poppins" panose="00000500000000000000" pitchFamily="50" charset="0"/>
                </a:rPr>
                <a:t>Overall, the study highlights the need for task-appropriate and human-centered evaluation to judge narrative generation systems.</a:t>
              </a:r>
              <a:endParaRPr lang="en-ID" sz="1600" dirty="0">
                <a:cs typeface="Poppins" panose="00000500000000000000" pitchFamily="50" charset="0"/>
              </a:endParaRP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C99A03B2-114D-54FD-44BB-45B9F8F7CC9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72528" y="6331789"/>
            <a:ext cx="1431985" cy="3709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F3DC134-6050-E8A2-6482-2A630C0CD59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7572" y="292100"/>
            <a:ext cx="1431985" cy="3709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0648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B0CC965-9B4B-3A81-A71F-745A57A54854}"/>
              </a:ext>
            </a:extLst>
          </p:cNvPr>
          <p:cNvCxnSpPr>
            <a:cxnSpLocks/>
          </p:cNvCxnSpPr>
          <p:nvPr/>
        </p:nvCxnSpPr>
        <p:spPr>
          <a:xfrm flipH="1">
            <a:off x="3299602" y="2480037"/>
            <a:ext cx="5303808" cy="0"/>
          </a:xfrm>
          <a:prstGeom prst="line">
            <a:avLst/>
          </a:prstGeom>
          <a:ln w="25400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B6066633-9D04-F9A3-9DB5-0084686CFAAA}"/>
              </a:ext>
            </a:extLst>
          </p:cNvPr>
          <p:cNvSpPr txBox="1"/>
          <p:nvPr/>
        </p:nvSpPr>
        <p:spPr>
          <a:xfrm>
            <a:off x="4401222" y="2703696"/>
            <a:ext cx="31005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+mj-lt"/>
              </a:rPr>
              <a:t>DEMO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FD0E950-4DB3-1958-62D4-A32B896E2DC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72528" y="6331789"/>
            <a:ext cx="1431985" cy="3709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D5C0A0A-DE6A-9EDD-F752-44C394F6E22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7572" y="292100"/>
            <a:ext cx="1431985" cy="3709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636B842-EBA5-3CFB-4F9A-AF20A386C6DC}"/>
              </a:ext>
            </a:extLst>
          </p:cNvPr>
          <p:cNvCxnSpPr>
            <a:cxnSpLocks/>
          </p:cNvCxnSpPr>
          <p:nvPr/>
        </p:nvCxnSpPr>
        <p:spPr>
          <a:xfrm flipH="1">
            <a:off x="3299602" y="4104679"/>
            <a:ext cx="5303808" cy="0"/>
          </a:xfrm>
          <a:prstGeom prst="line">
            <a:avLst/>
          </a:prstGeom>
          <a:ln w="25400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24254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E3831C62-8E34-5A77-CEDC-6A05C177C46E}"/>
              </a:ext>
            </a:extLst>
          </p:cNvPr>
          <p:cNvSpPr txBox="1"/>
          <p:nvPr/>
        </p:nvSpPr>
        <p:spPr>
          <a:xfrm>
            <a:off x="3714750" y="1264311"/>
            <a:ext cx="49774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>
                <a:latin typeface="+mj-lt"/>
              </a:rPr>
              <a:t>Question &amp; Answer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EB8D4C5-5421-1CEA-F523-3271604D670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72528" y="6331789"/>
            <a:ext cx="1431985" cy="3709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94AA6D0-13A4-6ADA-0DEA-14DE709094F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7572" y="292100"/>
            <a:ext cx="1431985" cy="3709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Picture 35" descr="A finger touching a question mark&#10;&#10;AI-generated content may be incorrect.">
            <a:extLst>
              <a:ext uri="{FF2B5EF4-FFF2-40B4-BE49-F238E27FC236}">
                <a16:creationId xmlns:a16="http://schemas.microsoft.com/office/drawing/2014/main" id="{0264E9BA-C51B-D2B8-5726-2F6293A2DA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2185" y="2089092"/>
            <a:ext cx="6356350" cy="3838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979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Rectangle 67">
            <a:extLst>
              <a:ext uri="{FF2B5EF4-FFF2-40B4-BE49-F238E27FC236}">
                <a16:creationId xmlns:a16="http://schemas.microsoft.com/office/drawing/2014/main" id="{7AFA246C-B30A-F5CE-6137-4DFECDEBBC9C}"/>
              </a:ext>
            </a:extLst>
          </p:cNvPr>
          <p:cNvSpPr/>
          <p:nvPr/>
        </p:nvSpPr>
        <p:spPr>
          <a:xfrm>
            <a:off x="0" y="992389"/>
            <a:ext cx="12192000" cy="50984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3FCA70E-78B7-83A8-4993-0E5B53480D47}"/>
              </a:ext>
            </a:extLst>
          </p:cNvPr>
          <p:cNvSpPr txBox="1"/>
          <p:nvPr/>
        </p:nvSpPr>
        <p:spPr>
          <a:xfrm>
            <a:off x="280144" y="6401648"/>
            <a:ext cx="14593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b="1">
                <a:ea typeface="Roboto Medium" panose="02000000000000000000" pitchFamily="2" charset="0"/>
              </a:rPr>
              <a:t>Enrtopy © 2024</a:t>
            </a: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21D9E02A-9640-8ECF-7595-91ECAC81EF21}"/>
              </a:ext>
            </a:extLst>
          </p:cNvPr>
          <p:cNvGrpSpPr/>
          <p:nvPr/>
        </p:nvGrpSpPr>
        <p:grpSpPr>
          <a:xfrm>
            <a:off x="10204687" y="379372"/>
            <a:ext cx="1554441" cy="146304"/>
            <a:chOff x="10204687" y="423116"/>
            <a:chExt cx="1554441" cy="146304"/>
          </a:xfrm>
        </p:grpSpPr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032D8CAC-B83F-32E0-8682-39728B51A7F6}"/>
                </a:ext>
              </a:extLst>
            </p:cNvPr>
            <p:cNvSpPr/>
            <p:nvPr/>
          </p:nvSpPr>
          <p:spPr>
            <a:xfrm rot="5400000">
              <a:off x="11612824" y="423116"/>
              <a:ext cx="146304" cy="14630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B1B70DBA-5168-FC47-1AD7-47481ED6B697}"/>
                </a:ext>
              </a:extLst>
            </p:cNvPr>
            <p:cNvSpPr/>
            <p:nvPr/>
          </p:nvSpPr>
          <p:spPr>
            <a:xfrm rot="5400000">
              <a:off x="10204687" y="450548"/>
              <a:ext cx="91440" cy="9144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6C45D976-3075-86D8-6780-529A8A7CB282}"/>
                </a:ext>
              </a:extLst>
            </p:cNvPr>
            <p:cNvSpPr/>
            <p:nvPr/>
          </p:nvSpPr>
          <p:spPr>
            <a:xfrm rot="5400000">
              <a:off x="10664558" y="442058"/>
              <a:ext cx="108422" cy="10842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BD4196ED-FDCB-AA64-B13E-6832155845AE}"/>
                </a:ext>
              </a:extLst>
            </p:cNvPr>
            <p:cNvSpPr/>
            <p:nvPr/>
          </p:nvSpPr>
          <p:spPr>
            <a:xfrm rot="5400000">
              <a:off x="11126516" y="432260"/>
              <a:ext cx="128016" cy="12801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941A65BE-A3DD-8060-A219-082D3CEA780F}"/>
              </a:ext>
            </a:extLst>
          </p:cNvPr>
          <p:cNvSpPr txBox="1"/>
          <p:nvPr/>
        </p:nvSpPr>
        <p:spPr>
          <a:xfrm flipH="1">
            <a:off x="707189" y="314025"/>
            <a:ext cx="9360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600">
                <a:solidFill>
                  <a:schemeClr val="bg2"/>
                </a:solidFill>
                <a:latin typeface="+mj-lt"/>
                <a:cs typeface="Poppins SemiBold" panose="00000700000000000000" pitchFamily="50" charset="0"/>
              </a:defRPr>
            </a:lvl1pPr>
          </a:lstStyle>
          <a:p>
            <a:r>
              <a:rPr lang="en-US" sz="1200" b="1">
                <a:solidFill>
                  <a:schemeClr val="tx1"/>
                </a:solidFill>
                <a:effectLst>
                  <a:outerShdw blurRad="63500" sx="103000" sy="103000" algn="ctr" rotWithShape="0">
                    <a:prstClr val="black">
                      <a:alpha val="10000"/>
                    </a:prstClr>
                  </a:outerShdw>
                </a:effectLst>
                <a:cs typeface="Plus Jakarta Sans" pitchFamily="2" charset="0"/>
              </a:rPr>
              <a:t>Entropy</a:t>
            </a:r>
            <a:endParaRPr lang="en-ID" sz="1200" b="1">
              <a:solidFill>
                <a:schemeClr val="tx1"/>
              </a:solidFill>
              <a:effectLst>
                <a:outerShdw blurRad="63500" sx="103000" sy="103000" algn="ctr" rotWithShape="0">
                  <a:prstClr val="black">
                    <a:alpha val="10000"/>
                  </a:prstClr>
                </a:outerShdw>
              </a:effectLst>
              <a:cs typeface="Plus Jakarta Sans" pitchFamily="2" charset="0"/>
            </a:endParaRPr>
          </a:p>
        </p:txBody>
      </p:sp>
      <p:sp>
        <p:nvSpPr>
          <p:cNvPr id="67" name="Graphic 2">
            <a:extLst>
              <a:ext uri="{FF2B5EF4-FFF2-40B4-BE49-F238E27FC236}">
                <a16:creationId xmlns:a16="http://schemas.microsoft.com/office/drawing/2014/main" id="{68FBC4E0-AF42-4301-0A3A-D2EA7AF8566E}"/>
              </a:ext>
            </a:extLst>
          </p:cNvPr>
          <p:cNvSpPr/>
          <p:nvPr/>
        </p:nvSpPr>
        <p:spPr>
          <a:xfrm>
            <a:off x="428494" y="338224"/>
            <a:ext cx="229011" cy="228609"/>
          </a:xfrm>
          <a:custGeom>
            <a:avLst/>
            <a:gdLst>
              <a:gd name="connsiteX0" fmla="*/ 133757 w 229011"/>
              <a:gd name="connsiteY0" fmla="*/ 38100 h 228609"/>
              <a:gd name="connsiteX1" fmla="*/ 133757 w 229011"/>
              <a:gd name="connsiteY1" fmla="*/ 33338 h 228609"/>
              <a:gd name="connsiteX2" fmla="*/ 167094 w 229011"/>
              <a:gd name="connsiteY2" fmla="*/ 0 h 228609"/>
              <a:gd name="connsiteX3" fmla="*/ 182191 w 229011"/>
              <a:gd name="connsiteY3" fmla="*/ 3686 h 228609"/>
              <a:gd name="connsiteX4" fmla="*/ 200432 w 229011"/>
              <a:gd name="connsiteY4" fmla="*/ 0 h 228609"/>
              <a:gd name="connsiteX5" fmla="*/ 229007 w 229011"/>
              <a:gd name="connsiteY5" fmla="*/ 28575 h 228609"/>
              <a:gd name="connsiteX6" fmla="*/ 200432 w 229011"/>
              <a:gd name="connsiteY6" fmla="*/ 57150 h 228609"/>
              <a:gd name="connsiteX7" fmla="*/ 190907 w 229011"/>
              <a:gd name="connsiteY7" fmla="*/ 47625 h 228609"/>
              <a:gd name="connsiteX8" fmla="*/ 200432 w 229011"/>
              <a:gd name="connsiteY8" fmla="*/ 38100 h 228609"/>
              <a:gd name="connsiteX9" fmla="*/ 209957 w 229011"/>
              <a:gd name="connsiteY9" fmla="*/ 28575 h 228609"/>
              <a:gd name="connsiteX10" fmla="*/ 200432 w 229011"/>
              <a:gd name="connsiteY10" fmla="*/ 19050 h 228609"/>
              <a:gd name="connsiteX11" fmla="*/ 185696 w 229011"/>
              <a:gd name="connsiteY11" fmla="*/ 22889 h 228609"/>
              <a:gd name="connsiteX12" fmla="*/ 175628 w 229011"/>
              <a:gd name="connsiteY12" fmla="*/ 21984 h 228609"/>
              <a:gd name="connsiteX13" fmla="*/ 167094 w 229011"/>
              <a:gd name="connsiteY13" fmla="*/ 19040 h 228609"/>
              <a:gd name="connsiteX14" fmla="*/ 152807 w 229011"/>
              <a:gd name="connsiteY14" fmla="*/ 33328 h 228609"/>
              <a:gd name="connsiteX15" fmla="*/ 152807 w 229011"/>
              <a:gd name="connsiteY15" fmla="*/ 38090 h 228609"/>
              <a:gd name="connsiteX16" fmla="*/ 143282 w 229011"/>
              <a:gd name="connsiteY16" fmla="*/ 47615 h 228609"/>
              <a:gd name="connsiteX17" fmla="*/ 133757 w 229011"/>
              <a:gd name="connsiteY17" fmla="*/ 38090 h 228609"/>
              <a:gd name="connsiteX18" fmla="*/ 57557 w 229011"/>
              <a:gd name="connsiteY18" fmla="*/ 47625 h 228609"/>
              <a:gd name="connsiteX19" fmla="*/ 67082 w 229011"/>
              <a:gd name="connsiteY19" fmla="*/ 38100 h 228609"/>
              <a:gd name="connsiteX20" fmla="*/ 67082 w 229011"/>
              <a:gd name="connsiteY20" fmla="*/ 33338 h 228609"/>
              <a:gd name="connsiteX21" fmla="*/ 81369 w 229011"/>
              <a:gd name="connsiteY21" fmla="*/ 19050 h 228609"/>
              <a:gd name="connsiteX22" fmla="*/ 89903 w 229011"/>
              <a:gd name="connsiteY22" fmla="*/ 21993 h 228609"/>
              <a:gd name="connsiteX23" fmla="*/ 99971 w 229011"/>
              <a:gd name="connsiteY23" fmla="*/ 22898 h 228609"/>
              <a:gd name="connsiteX24" fmla="*/ 114707 w 229011"/>
              <a:gd name="connsiteY24" fmla="*/ 19060 h 228609"/>
              <a:gd name="connsiteX25" fmla="*/ 124232 w 229011"/>
              <a:gd name="connsiteY25" fmla="*/ 9535 h 228609"/>
              <a:gd name="connsiteX26" fmla="*/ 114707 w 229011"/>
              <a:gd name="connsiteY26" fmla="*/ 10 h 228609"/>
              <a:gd name="connsiteX27" fmla="*/ 96466 w 229011"/>
              <a:gd name="connsiteY27" fmla="*/ 3696 h 228609"/>
              <a:gd name="connsiteX28" fmla="*/ 81369 w 229011"/>
              <a:gd name="connsiteY28" fmla="*/ 10 h 228609"/>
              <a:gd name="connsiteX29" fmla="*/ 48032 w 229011"/>
              <a:gd name="connsiteY29" fmla="*/ 33347 h 228609"/>
              <a:gd name="connsiteX30" fmla="*/ 48032 w 229011"/>
              <a:gd name="connsiteY30" fmla="*/ 38110 h 228609"/>
              <a:gd name="connsiteX31" fmla="*/ 57557 w 229011"/>
              <a:gd name="connsiteY31" fmla="*/ 47635 h 228609"/>
              <a:gd name="connsiteX32" fmla="*/ 159912 w 229011"/>
              <a:gd name="connsiteY32" fmla="*/ 192929 h 228609"/>
              <a:gd name="connsiteX33" fmla="*/ 158826 w 229011"/>
              <a:gd name="connsiteY33" fmla="*/ 216913 h 228609"/>
              <a:gd name="connsiteX34" fmla="*/ 137862 w 229011"/>
              <a:gd name="connsiteY34" fmla="*/ 228610 h 228609"/>
              <a:gd name="connsiteX35" fmla="*/ 24676 w 229011"/>
              <a:gd name="connsiteY35" fmla="*/ 228610 h 228609"/>
              <a:gd name="connsiteX36" fmla="*/ 3702 w 229011"/>
              <a:gd name="connsiteY36" fmla="*/ 216913 h 228609"/>
              <a:gd name="connsiteX37" fmla="*/ 2626 w 229011"/>
              <a:gd name="connsiteY37" fmla="*/ 192929 h 228609"/>
              <a:gd name="connsiteX38" fmla="*/ 13694 w 229011"/>
              <a:gd name="connsiteY38" fmla="*/ 170793 h 228609"/>
              <a:gd name="connsiteX39" fmla="*/ 28772 w 229011"/>
              <a:gd name="connsiteY39" fmla="*/ 106899 h 228609"/>
              <a:gd name="connsiteX40" fmla="*/ 28772 w 229011"/>
              <a:gd name="connsiteY40" fmla="*/ 85725 h 228609"/>
              <a:gd name="connsiteX41" fmla="*/ 47822 w 229011"/>
              <a:gd name="connsiteY41" fmla="*/ 66675 h 228609"/>
              <a:gd name="connsiteX42" fmla="*/ 114697 w 229011"/>
              <a:gd name="connsiteY42" fmla="*/ 66675 h 228609"/>
              <a:gd name="connsiteX43" fmla="*/ 133747 w 229011"/>
              <a:gd name="connsiteY43" fmla="*/ 85725 h 228609"/>
              <a:gd name="connsiteX44" fmla="*/ 133747 w 229011"/>
              <a:gd name="connsiteY44" fmla="*/ 106899 h 228609"/>
              <a:gd name="connsiteX45" fmla="*/ 148835 w 229011"/>
              <a:gd name="connsiteY45" fmla="*/ 170793 h 228609"/>
              <a:gd name="connsiteX46" fmla="*/ 159903 w 229011"/>
              <a:gd name="connsiteY46" fmla="*/ 192929 h 228609"/>
              <a:gd name="connsiteX47" fmla="*/ 47832 w 229011"/>
              <a:gd name="connsiteY47" fmla="*/ 106899 h 228609"/>
              <a:gd name="connsiteX48" fmla="*/ 46889 w 229011"/>
              <a:gd name="connsiteY48" fmla="*/ 123825 h 228609"/>
              <a:gd name="connsiteX49" fmla="*/ 115650 w 229011"/>
              <a:gd name="connsiteY49" fmla="*/ 123825 h 228609"/>
              <a:gd name="connsiteX50" fmla="*/ 114707 w 229011"/>
              <a:gd name="connsiteY50" fmla="*/ 106899 h 228609"/>
              <a:gd name="connsiteX51" fmla="*/ 114707 w 229011"/>
              <a:gd name="connsiteY51" fmla="*/ 85725 h 228609"/>
              <a:gd name="connsiteX52" fmla="*/ 47832 w 229011"/>
              <a:gd name="connsiteY52" fmla="*/ 85725 h 228609"/>
              <a:gd name="connsiteX53" fmla="*/ 47832 w 229011"/>
              <a:gd name="connsiteY53" fmla="*/ 106899 h 228609"/>
              <a:gd name="connsiteX54" fmla="*/ 142872 w 229011"/>
              <a:gd name="connsiteY54" fmla="*/ 201454 h 228609"/>
              <a:gd name="connsiteX55" fmla="*/ 131804 w 229011"/>
              <a:gd name="connsiteY55" fmla="*/ 179318 h 228609"/>
              <a:gd name="connsiteX56" fmla="*/ 118812 w 229011"/>
              <a:gd name="connsiteY56" fmla="*/ 142885 h 228609"/>
              <a:gd name="connsiteX57" fmla="*/ 43736 w 229011"/>
              <a:gd name="connsiteY57" fmla="*/ 142885 h 228609"/>
              <a:gd name="connsiteX58" fmla="*/ 30744 w 229011"/>
              <a:gd name="connsiteY58" fmla="*/ 179318 h 228609"/>
              <a:gd name="connsiteX59" fmla="*/ 19676 w 229011"/>
              <a:gd name="connsiteY59" fmla="*/ 201454 h 228609"/>
              <a:gd name="connsiteX60" fmla="*/ 19914 w 229011"/>
              <a:gd name="connsiteY60" fmla="*/ 206893 h 228609"/>
              <a:gd name="connsiteX61" fmla="*/ 24676 w 229011"/>
              <a:gd name="connsiteY61" fmla="*/ 209550 h 228609"/>
              <a:gd name="connsiteX62" fmla="*/ 137852 w 229011"/>
              <a:gd name="connsiteY62" fmla="*/ 209550 h 228609"/>
              <a:gd name="connsiteX63" fmla="*/ 142615 w 229011"/>
              <a:gd name="connsiteY63" fmla="*/ 206893 h 228609"/>
              <a:gd name="connsiteX64" fmla="*/ 142862 w 229011"/>
              <a:gd name="connsiteY64" fmla="*/ 201454 h 228609"/>
              <a:gd name="connsiteX65" fmla="*/ 215310 w 229011"/>
              <a:gd name="connsiteY65" fmla="*/ 170793 h 228609"/>
              <a:gd name="connsiteX66" fmla="*/ 200232 w 229011"/>
              <a:gd name="connsiteY66" fmla="*/ 106899 h 228609"/>
              <a:gd name="connsiteX67" fmla="*/ 200232 w 229011"/>
              <a:gd name="connsiteY67" fmla="*/ 85725 h 228609"/>
              <a:gd name="connsiteX68" fmla="*/ 181182 w 229011"/>
              <a:gd name="connsiteY68" fmla="*/ 66675 h 228609"/>
              <a:gd name="connsiteX69" fmla="*/ 161932 w 229011"/>
              <a:gd name="connsiteY69" fmla="*/ 66675 h 228609"/>
              <a:gd name="connsiteX70" fmla="*/ 152407 w 229011"/>
              <a:gd name="connsiteY70" fmla="*/ 76200 h 228609"/>
              <a:gd name="connsiteX71" fmla="*/ 161932 w 229011"/>
              <a:gd name="connsiteY71" fmla="*/ 85725 h 228609"/>
              <a:gd name="connsiteX72" fmla="*/ 181182 w 229011"/>
              <a:gd name="connsiteY72" fmla="*/ 85725 h 228609"/>
              <a:gd name="connsiteX73" fmla="*/ 181182 w 229011"/>
              <a:gd name="connsiteY73" fmla="*/ 106899 h 228609"/>
              <a:gd name="connsiteX74" fmla="*/ 182125 w 229011"/>
              <a:gd name="connsiteY74" fmla="*/ 123825 h 228609"/>
              <a:gd name="connsiteX75" fmla="*/ 162332 w 229011"/>
              <a:gd name="connsiteY75" fmla="*/ 123825 h 228609"/>
              <a:gd name="connsiteX76" fmla="*/ 152807 w 229011"/>
              <a:gd name="connsiteY76" fmla="*/ 133350 h 228609"/>
              <a:gd name="connsiteX77" fmla="*/ 162332 w 229011"/>
              <a:gd name="connsiteY77" fmla="*/ 142875 h 228609"/>
              <a:gd name="connsiteX78" fmla="*/ 185287 w 229011"/>
              <a:gd name="connsiteY78" fmla="*/ 142875 h 228609"/>
              <a:gd name="connsiteX79" fmla="*/ 198269 w 229011"/>
              <a:gd name="connsiteY79" fmla="*/ 179308 h 228609"/>
              <a:gd name="connsiteX80" fmla="*/ 209337 w 229011"/>
              <a:gd name="connsiteY80" fmla="*/ 201444 h 228609"/>
              <a:gd name="connsiteX81" fmla="*/ 209099 w 229011"/>
              <a:gd name="connsiteY81" fmla="*/ 206893 h 228609"/>
              <a:gd name="connsiteX82" fmla="*/ 204337 w 229011"/>
              <a:gd name="connsiteY82" fmla="*/ 209540 h 228609"/>
              <a:gd name="connsiteX83" fmla="*/ 190907 w 229011"/>
              <a:gd name="connsiteY83" fmla="*/ 209540 h 228609"/>
              <a:gd name="connsiteX84" fmla="*/ 181382 w 229011"/>
              <a:gd name="connsiteY84" fmla="*/ 219065 h 228609"/>
              <a:gd name="connsiteX85" fmla="*/ 190907 w 229011"/>
              <a:gd name="connsiteY85" fmla="*/ 228590 h 228609"/>
              <a:gd name="connsiteX86" fmla="*/ 204337 w 229011"/>
              <a:gd name="connsiteY86" fmla="*/ 228590 h 228609"/>
              <a:gd name="connsiteX87" fmla="*/ 225311 w 229011"/>
              <a:gd name="connsiteY87" fmla="*/ 216894 h 228609"/>
              <a:gd name="connsiteX88" fmla="*/ 226378 w 229011"/>
              <a:gd name="connsiteY88" fmla="*/ 192910 h 228609"/>
              <a:gd name="connsiteX89" fmla="*/ 215310 w 229011"/>
              <a:gd name="connsiteY89" fmla="*/ 170774 h 228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229011" h="228609">
                <a:moveTo>
                  <a:pt x="133757" y="38100"/>
                </a:moveTo>
                <a:lnTo>
                  <a:pt x="133757" y="33338"/>
                </a:lnTo>
                <a:cubicBezTo>
                  <a:pt x="133757" y="14954"/>
                  <a:pt x="148711" y="0"/>
                  <a:pt x="167094" y="0"/>
                </a:cubicBezTo>
                <a:cubicBezTo>
                  <a:pt x="172390" y="0"/>
                  <a:pt x="177524" y="1267"/>
                  <a:pt x="182191" y="3686"/>
                </a:cubicBezTo>
                <a:cubicBezTo>
                  <a:pt x="186639" y="2000"/>
                  <a:pt x="193393" y="0"/>
                  <a:pt x="200432" y="0"/>
                </a:cubicBezTo>
                <a:cubicBezTo>
                  <a:pt x="216186" y="0"/>
                  <a:pt x="229007" y="12821"/>
                  <a:pt x="229007" y="28575"/>
                </a:cubicBezTo>
                <a:cubicBezTo>
                  <a:pt x="229007" y="44329"/>
                  <a:pt x="216186" y="57150"/>
                  <a:pt x="200432" y="57150"/>
                </a:cubicBezTo>
                <a:cubicBezTo>
                  <a:pt x="195164" y="57150"/>
                  <a:pt x="190907" y="52892"/>
                  <a:pt x="190907" y="47625"/>
                </a:cubicBezTo>
                <a:cubicBezTo>
                  <a:pt x="190907" y="42358"/>
                  <a:pt x="195164" y="38100"/>
                  <a:pt x="200432" y="38100"/>
                </a:cubicBezTo>
                <a:cubicBezTo>
                  <a:pt x="205699" y="38100"/>
                  <a:pt x="209957" y="33833"/>
                  <a:pt x="209957" y="28575"/>
                </a:cubicBezTo>
                <a:cubicBezTo>
                  <a:pt x="209957" y="23317"/>
                  <a:pt x="205689" y="19050"/>
                  <a:pt x="200432" y="19050"/>
                </a:cubicBezTo>
                <a:cubicBezTo>
                  <a:pt x="194602" y="19050"/>
                  <a:pt x="187821" y="21822"/>
                  <a:pt x="185696" y="22889"/>
                </a:cubicBezTo>
                <a:cubicBezTo>
                  <a:pt x="182429" y="24536"/>
                  <a:pt x="178524" y="24184"/>
                  <a:pt x="175628" y="21984"/>
                </a:cubicBezTo>
                <a:cubicBezTo>
                  <a:pt x="173847" y="20641"/>
                  <a:pt x="170933" y="19040"/>
                  <a:pt x="167094" y="19040"/>
                </a:cubicBezTo>
                <a:cubicBezTo>
                  <a:pt x="159217" y="19040"/>
                  <a:pt x="152807" y="25451"/>
                  <a:pt x="152807" y="33328"/>
                </a:cubicBezTo>
                <a:lnTo>
                  <a:pt x="152807" y="38090"/>
                </a:lnTo>
                <a:cubicBezTo>
                  <a:pt x="152807" y="43358"/>
                  <a:pt x="148549" y="47615"/>
                  <a:pt x="143282" y="47615"/>
                </a:cubicBezTo>
                <a:cubicBezTo>
                  <a:pt x="138014" y="47615"/>
                  <a:pt x="133757" y="43358"/>
                  <a:pt x="133757" y="38090"/>
                </a:cubicBezTo>
                <a:close/>
                <a:moveTo>
                  <a:pt x="57557" y="47625"/>
                </a:moveTo>
                <a:cubicBezTo>
                  <a:pt x="62814" y="47625"/>
                  <a:pt x="67082" y="43367"/>
                  <a:pt x="67082" y="38100"/>
                </a:cubicBezTo>
                <a:lnTo>
                  <a:pt x="67082" y="33338"/>
                </a:lnTo>
                <a:cubicBezTo>
                  <a:pt x="67082" y="25460"/>
                  <a:pt x="73492" y="19050"/>
                  <a:pt x="81369" y="19050"/>
                </a:cubicBezTo>
                <a:cubicBezTo>
                  <a:pt x="85217" y="19050"/>
                  <a:pt x="88132" y="20650"/>
                  <a:pt x="89903" y="21993"/>
                </a:cubicBezTo>
                <a:cubicBezTo>
                  <a:pt x="92809" y="24184"/>
                  <a:pt x="96733" y="24546"/>
                  <a:pt x="99971" y="22898"/>
                </a:cubicBezTo>
                <a:cubicBezTo>
                  <a:pt x="102095" y="21831"/>
                  <a:pt x="108887" y="19060"/>
                  <a:pt x="114707" y="19060"/>
                </a:cubicBezTo>
                <a:cubicBezTo>
                  <a:pt x="119964" y="19060"/>
                  <a:pt x="124232" y="14802"/>
                  <a:pt x="124232" y="9535"/>
                </a:cubicBezTo>
                <a:cubicBezTo>
                  <a:pt x="124232" y="4267"/>
                  <a:pt x="119964" y="10"/>
                  <a:pt x="114707" y="10"/>
                </a:cubicBezTo>
                <a:cubicBezTo>
                  <a:pt x="107668" y="10"/>
                  <a:pt x="100914" y="2010"/>
                  <a:pt x="96466" y="3696"/>
                </a:cubicBezTo>
                <a:cubicBezTo>
                  <a:pt x="91789" y="1276"/>
                  <a:pt x="86665" y="10"/>
                  <a:pt x="81369" y="10"/>
                </a:cubicBezTo>
                <a:cubicBezTo>
                  <a:pt x="62986" y="10"/>
                  <a:pt x="48032" y="14964"/>
                  <a:pt x="48032" y="33347"/>
                </a:cubicBezTo>
                <a:lnTo>
                  <a:pt x="48032" y="38110"/>
                </a:lnTo>
                <a:cubicBezTo>
                  <a:pt x="48032" y="43377"/>
                  <a:pt x="52299" y="47635"/>
                  <a:pt x="57557" y="47635"/>
                </a:cubicBezTo>
                <a:close/>
                <a:moveTo>
                  <a:pt x="159912" y="192929"/>
                </a:moveTo>
                <a:cubicBezTo>
                  <a:pt x="163751" y="200635"/>
                  <a:pt x="163351" y="209598"/>
                  <a:pt x="158826" y="216913"/>
                </a:cubicBezTo>
                <a:cubicBezTo>
                  <a:pt x="154302" y="224238"/>
                  <a:pt x="146463" y="228610"/>
                  <a:pt x="137862" y="228610"/>
                </a:cubicBezTo>
                <a:lnTo>
                  <a:pt x="24676" y="228610"/>
                </a:lnTo>
                <a:cubicBezTo>
                  <a:pt x="16066" y="228610"/>
                  <a:pt x="8227" y="224238"/>
                  <a:pt x="3702" y="216913"/>
                </a:cubicBezTo>
                <a:cubicBezTo>
                  <a:pt x="-822" y="209588"/>
                  <a:pt x="-1222" y="200625"/>
                  <a:pt x="2626" y="192929"/>
                </a:cubicBezTo>
                <a:lnTo>
                  <a:pt x="13694" y="170793"/>
                </a:lnTo>
                <a:cubicBezTo>
                  <a:pt x="23562" y="151067"/>
                  <a:pt x="28772" y="128959"/>
                  <a:pt x="28772" y="106899"/>
                </a:cubicBezTo>
                <a:lnTo>
                  <a:pt x="28772" y="85725"/>
                </a:lnTo>
                <a:cubicBezTo>
                  <a:pt x="28772" y="75219"/>
                  <a:pt x="37316" y="66675"/>
                  <a:pt x="47822" y="66675"/>
                </a:cubicBezTo>
                <a:lnTo>
                  <a:pt x="114697" y="66675"/>
                </a:lnTo>
                <a:cubicBezTo>
                  <a:pt x="125203" y="66675"/>
                  <a:pt x="133747" y="75219"/>
                  <a:pt x="133747" y="85725"/>
                </a:cubicBezTo>
                <a:lnTo>
                  <a:pt x="133747" y="106899"/>
                </a:lnTo>
                <a:cubicBezTo>
                  <a:pt x="133747" y="128969"/>
                  <a:pt x="138967" y="151067"/>
                  <a:pt x="148835" y="170793"/>
                </a:cubicBezTo>
                <a:lnTo>
                  <a:pt x="159903" y="192929"/>
                </a:lnTo>
                <a:close/>
                <a:moveTo>
                  <a:pt x="47832" y="106899"/>
                </a:moveTo>
                <a:cubicBezTo>
                  <a:pt x="47832" y="112557"/>
                  <a:pt x="47489" y="118205"/>
                  <a:pt x="46889" y="123825"/>
                </a:cubicBezTo>
                <a:lnTo>
                  <a:pt x="115650" y="123825"/>
                </a:lnTo>
                <a:cubicBezTo>
                  <a:pt x="115049" y="118196"/>
                  <a:pt x="114707" y="112547"/>
                  <a:pt x="114707" y="106899"/>
                </a:cubicBezTo>
                <a:lnTo>
                  <a:pt x="114707" y="85725"/>
                </a:lnTo>
                <a:lnTo>
                  <a:pt x="47832" y="85725"/>
                </a:lnTo>
                <a:lnTo>
                  <a:pt x="47832" y="106899"/>
                </a:lnTo>
                <a:close/>
                <a:moveTo>
                  <a:pt x="142872" y="201454"/>
                </a:moveTo>
                <a:lnTo>
                  <a:pt x="131804" y="179318"/>
                </a:lnTo>
                <a:cubicBezTo>
                  <a:pt x="126022" y="167764"/>
                  <a:pt x="121688" y="155496"/>
                  <a:pt x="118812" y="142885"/>
                </a:cubicBezTo>
                <a:lnTo>
                  <a:pt x="43736" y="142885"/>
                </a:lnTo>
                <a:cubicBezTo>
                  <a:pt x="40859" y="155496"/>
                  <a:pt x="36525" y="167764"/>
                  <a:pt x="30744" y="179318"/>
                </a:cubicBezTo>
                <a:lnTo>
                  <a:pt x="19676" y="201454"/>
                </a:lnTo>
                <a:cubicBezTo>
                  <a:pt x="18418" y="203978"/>
                  <a:pt x="19428" y="206102"/>
                  <a:pt x="19914" y="206893"/>
                </a:cubicBezTo>
                <a:cubicBezTo>
                  <a:pt x="20409" y="207693"/>
                  <a:pt x="21866" y="209550"/>
                  <a:pt x="24676" y="209550"/>
                </a:cubicBezTo>
                <a:lnTo>
                  <a:pt x="137852" y="209550"/>
                </a:lnTo>
                <a:cubicBezTo>
                  <a:pt x="140672" y="209550"/>
                  <a:pt x="142120" y="207693"/>
                  <a:pt x="142615" y="206893"/>
                </a:cubicBezTo>
                <a:cubicBezTo>
                  <a:pt x="143110" y="206102"/>
                  <a:pt x="144120" y="203968"/>
                  <a:pt x="142862" y="201454"/>
                </a:cubicBezTo>
                <a:close/>
                <a:moveTo>
                  <a:pt x="215310" y="170793"/>
                </a:moveTo>
                <a:cubicBezTo>
                  <a:pt x="205451" y="151057"/>
                  <a:pt x="200232" y="128959"/>
                  <a:pt x="200232" y="106899"/>
                </a:cubicBezTo>
                <a:lnTo>
                  <a:pt x="200232" y="85725"/>
                </a:lnTo>
                <a:cubicBezTo>
                  <a:pt x="200232" y="75219"/>
                  <a:pt x="191688" y="66675"/>
                  <a:pt x="181182" y="66675"/>
                </a:cubicBezTo>
                <a:lnTo>
                  <a:pt x="161932" y="66675"/>
                </a:lnTo>
                <a:cubicBezTo>
                  <a:pt x="156664" y="66675"/>
                  <a:pt x="152407" y="70933"/>
                  <a:pt x="152407" y="76200"/>
                </a:cubicBezTo>
                <a:cubicBezTo>
                  <a:pt x="152407" y="81467"/>
                  <a:pt x="156664" y="85725"/>
                  <a:pt x="161932" y="85725"/>
                </a:cubicBezTo>
                <a:lnTo>
                  <a:pt x="181182" y="85725"/>
                </a:lnTo>
                <a:lnTo>
                  <a:pt x="181182" y="106899"/>
                </a:lnTo>
                <a:cubicBezTo>
                  <a:pt x="181182" y="112547"/>
                  <a:pt x="181524" y="118205"/>
                  <a:pt x="182125" y="123825"/>
                </a:cubicBezTo>
                <a:lnTo>
                  <a:pt x="162332" y="123825"/>
                </a:lnTo>
                <a:cubicBezTo>
                  <a:pt x="157064" y="123825"/>
                  <a:pt x="152807" y="128083"/>
                  <a:pt x="152807" y="133350"/>
                </a:cubicBezTo>
                <a:cubicBezTo>
                  <a:pt x="152807" y="138617"/>
                  <a:pt x="157064" y="142875"/>
                  <a:pt x="162332" y="142875"/>
                </a:cubicBezTo>
                <a:lnTo>
                  <a:pt x="185287" y="142875"/>
                </a:lnTo>
                <a:cubicBezTo>
                  <a:pt x="188163" y="155486"/>
                  <a:pt x="192497" y="167754"/>
                  <a:pt x="198269" y="179308"/>
                </a:cubicBezTo>
                <a:lnTo>
                  <a:pt x="209337" y="201444"/>
                </a:lnTo>
                <a:cubicBezTo>
                  <a:pt x="210604" y="203968"/>
                  <a:pt x="209585" y="206092"/>
                  <a:pt x="209099" y="206893"/>
                </a:cubicBezTo>
                <a:cubicBezTo>
                  <a:pt x="208604" y="207683"/>
                  <a:pt x="207156" y="209540"/>
                  <a:pt x="204337" y="209540"/>
                </a:cubicBezTo>
                <a:lnTo>
                  <a:pt x="190907" y="209540"/>
                </a:lnTo>
                <a:cubicBezTo>
                  <a:pt x="185639" y="209540"/>
                  <a:pt x="181382" y="213798"/>
                  <a:pt x="181382" y="219065"/>
                </a:cubicBezTo>
                <a:cubicBezTo>
                  <a:pt x="181382" y="224333"/>
                  <a:pt x="185639" y="228590"/>
                  <a:pt x="190907" y="228590"/>
                </a:cubicBezTo>
                <a:lnTo>
                  <a:pt x="204337" y="228590"/>
                </a:lnTo>
                <a:cubicBezTo>
                  <a:pt x="212938" y="228590"/>
                  <a:pt x="220787" y="224219"/>
                  <a:pt x="225311" y="216894"/>
                </a:cubicBezTo>
                <a:cubicBezTo>
                  <a:pt x="229835" y="209569"/>
                  <a:pt x="230235" y="200606"/>
                  <a:pt x="226378" y="192910"/>
                </a:cubicBezTo>
                <a:lnTo>
                  <a:pt x="215310" y="170774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5B7DF00-301D-BFB7-A95E-D1E622A29A2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72528" y="6331789"/>
            <a:ext cx="1431985" cy="370936"/>
          </a:xfrm>
          <a:prstGeom prst="rect">
            <a:avLst/>
          </a:prstGeom>
          <a:solidFill>
            <a:srgbClr val="F4FDFD"/>
          </a:solidFill>
          <a:ln>
            <a:solidFill>
              <a:srgbClr val="F4FDF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6E23B9C-3F66-1EA2-7BCE-C05A30E03E7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7572" y="292100"/>
            <a:ext cx="1431985" cy="370936"/>
          </a:xfrm>
          <a:prstGeom prst="rect">
            <a:avLst/>
          </a:prstGeom>
          <a:solidFill>
            <a:srgbClr val="F0FA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A robot holding a sign&#10;&#10;AI-generated content may be incorrect.">
            <a:extLst>
              <a:ext uri="{FF2B5EF4-FFF2-40B4-BE49-F238E27FC236}">
                <a16:creationId xmlns:a16="http://schemas.microsoft.com/office/drawing/2014/main" id="{2E3E95E8-531A-0456-6E0A-D9E676F892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9557" y="901809"/>
            <a:ext cx="8916248" cy="5349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7365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1DDB067-951A-323E-4CAC-D0D7F0A291B3}"/>
              </a:ext>
            </a:extLst>
          </p:cNvPr>
          <p:cNvSpPr txBox="1"/>
          <p:nvPr/>
        </p:nvSpPr>
        <p:spPr>
          <a:xfrm>
            <a:off x="943373" y="3767888"/>
            <a:ext cx="3648365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3200" b="1" dirty="0">
                <a:latin typeface="+mj-lt"/>
              </a:rPr>
              <a:t>Project Goals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76EB22F-496E-A504-250A-AFD3C7720D9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72528" y="6331789"/>
            <a:ext cx="1431985" cy="3709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1C453E3-0B42-2F71-1E75-8D646C06DFF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7572" y="292100"/>
            <a:ext cx="1431985" cy="3709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980C820-5713-FA7A-8D2F-942E78D3E707}"/>
              </a:ext>
            </a:extLst>
          </p:cNvPr>
          <p:cNvSpPr txBox="1"/>
          <p:nvPr/>
        </p:nvSpPr>
        <p:spPr>
          <a:xfrm>
            <a:off x="943373" y="1054330"/>
            <a:ext cx="3648365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3200" b="1" dirty="0">
                <a:latin typeface="+mj-lt"/>
              </a:rPr>
              <a:t>Background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85DFDC0-6CC4-6FE6-B2C4-54326040C2D1}"/>
              </a:ext>
            </a:extLst>
          </p:cNvPr>
          <p:cNvSpPr txBox="1"/>
          <p:nvPr/>
        </p:nvSpPr>
        <p:spPr>
          <a:xfrm>
            <a:off x="1174977" y="4515262"/>
            <a:ext cx="9842046" cy="197278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ea typeface="+mn-lt"/>
                <a:cs typeface="+mn-lt"/>
              </a:rPr>
              <a:t>Generate coherent stories from a </a:t>
            </a:r>
            <a:r>
              <a:rPr lang="en-US" sz="1400">
                <a:ea typeface="+mn-lt"/>
                <a:cs typeface="+mn-lt"/>
              </a:rPr>
              <a:t>prompt/</a:t>
            </a:r>
            <a:r>
              <a:rPr lang="en-US" sz="1400" dirty="0">
                <a:ea typeface="+mn-lt"/>
                <a:cs typeface="+mn-lt"/>
              </a:rPr>
              <a:t> keywords using multiple neural models.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400">
                <a:ea typeface="+mn-lt"/>
                <a:cs typeface="+mn-lt"/>
              </a:rPr>
              <a:t>Performance evaluation on</a:t>
            </a:r>
            <a:r>
              <a:rPr lang="en-US" sz="1400" dirty="0">
                <a:ea typeface="+mn-lt"/>
                <a:cs typeface="+mn-lt"/>
              </a:rPr>
              <a:t> </a:t>
            </a:r>
            <a:r>
              <a:rPr lang="en-US" sz="1400">
                <a:ea typeface="+mn-lt"/>
                <a:cs typeface="+mn-lt"/>
              </a:rPr>
              <a:t>the</a:t>
            </a:r>
            <a:r>
              <a:rPr lang="en-US" sz="1400" dirty="0">
                <a:ea typeface="+mn-lt"/>
                <a:cs typeface="+mn-lt"/>
              </a:rPr>
              <a:t> models for story generation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dirty="0">
              <a:ea typeface="Lato"/>
              <a:cs typeface="Lato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dirty="0">
              <a:ea typeface="Lato"/>
              <a:cs typeface="Lato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4F167FF-7AD6-5D51-C7DA-485FB6092369}"/>
              </a:ext>
            </a:extLst>
          </p:cNvPr>
          <p:cNvSpPr txBox="1"/>
          <p:nvPr/>
        </p:nvSpPr>
        <p:spPr>
          <a:xfrm>
            <a:off x="1174977" y="1876014"/>
            <a:ext cx="8232471" cy="160729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1400">
                <a:ea typeface="+mn-lt"/>
                <a:cs typeface="+mn-lt"/>
              </a:rPr>
              <a:t> </a:t>
            </a:r>
            <a:r>
              <a:rPr lang="en-US" sz="1400" dirty="0">
                <a:ea typeface="+mn-lt"/>
                <a:cs typeface="+mn-lt"/>
              </a:rPr>
              <a:t>Story generation is </a:t>
            </a:r>
            <a:r>
              <a:rPr lang="en-US" sz="1400">
                <a:ea typeface="+mn-lt"/>
                <a:cs typeface="+mn-lt"/>
              </a:rPr>
              <a:t>challenging problem in NLP</a:t>
            </a:r>
            <a:br>
              <a:rPr lang="en-US" sz="1400">
                <a:ea typeface="+mn-lt"/>
                <a:cs typeface="+mn-lt"/>
              </a:rPr>
            </a:br>
            <a:r>
              <a:rPr lang="en-US" sz="1200">
                <a:ea typeface="+mn-lt"/>
                <a:cs typeface="+mn-lt"/>
              </a:rPr>
              <a:t> – Requires meaningful sequence of events that feels coherent and stays consistent with characters and themes.</a:t>
            </a:r>
            <a:br>
              <a:rPr lang="en-US" sz="1200">
                <a:ea typeface="+mn-lt"/>
                <a:cs typeface="+mn-lt"/>
              </a:rPr>
            </a:br>
            <a:r>
              <a:rPr lang="en-US" sz="1200">
                <a:ea typeface="+mn-lt"/>
                <a:cs typeface="+mn-lt"/>
              </a:rPr>
              <a:t> – Requires understanding long-range relationships in the text</a:t>
            </a:r>
            <a:br>
              <a:rPr lang="en-US" sz="1200">
                <a:ea typeface="+mn-lt"/>
                <a:cs typeface="+mn-lt"/>
              </a:rPr>
            </a:br>
            <a:r>
              <a:rPr lang="en-US" sz="1200">
                <a:ea typeface="+mn-lt"/>
                <a:cs typeface="+mn-lt"/>
              </a:rPr>
              <a:t> – Integrate user constraints (keywords + starting prompt)</a:t>
            </a:r>
            <a:endParaRPr lang="en-US">
              <a:ea typeface="Lato"/>
              <a:cs typeface="Lato"/>
            </a:endParaRPr>
          </a:p>
          <a:p>
            <a:pPr>
              <a:lnSpc>
                <a:spcPct val="150000"/>
              </a:lnSpc>
            </a:pPr>
            <a:endParaRPr lang="en-US" dirty="0">
              <a:ea typeface="Lato"/>
              <a:cs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41652984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081382E4-4B1E-14D0-DA72-407AF50091C6}"/>
              </a:ext>
            </a:extLst>
          </p:cNvPr>
          <p:cNvSpPr/>
          <p:nvPr/>
        </p:nvSpPr>
        <p:spPr>
          <a:xfrm>
            <a:off x="2730337" y="1879029"/>
            <a:ext cx="7398710" cy="4248920"/>
          </a:xfrm>
          <a:prstGeom prst="roundRect">
            <a:avLst>
              <a:gd name="adj" fmla="val 9866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76C4E1-FE0E-051D-3B4E-D201666CF025}"/>
              </a:ext>
            </a:extLst>
          </p:cNvPr>
          <p:cNvSpPr txBox="1"/>
          <p:nvPr/>
        </p:nvSpPr>
        <p:spPr>
          <a:xfrm>
            <a:off x="1024328" y="849863"/>
            <a:ext cx="3957531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3200" b="1" dirty="0">
                <a:latin typeface="+mj-lt"/>
              </a:rPr>
              <a:t>Data Description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7B6E8B9-6180-D6E6-7CC6-C2E5A9DE3C2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72528" y="6331789"/>
            <a:ext cx="1431985" cy="3709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6975196-1B84-313B-F4FE-2B252806212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7572" y="292100"/>
            <a:ext cx="1431985" cy="3709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40551E2-DB35-B878-13DD-EEC9F4A3F03D}"/>
              </a:ext>
            </a:extLst>
          </p:cNvPr>
          <p:cNvSpPr/>
          <p:nvPr/>
        </p:nvSpPr>
        <p:spPr>
          <a:xfrm>
            <a:off x="2930979" y="2039452"/>
            <a:ext cx="6972300" cy="39270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778A3BD-9E4D-A7F5-73E2-E9E0FF7382C8}"/>
              </a:ext>
            </a:extLst>
          </p:cNvPr>
          <p:cNvSpPr txBox="1"/>
          <p:nvPr/>
        </p:nvSpPr>
        <p:spPr>
          <a:xfrm>
            <a:off x="3468462" y="2598756"/>
            <a:ext cx="6094638" cy="336771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ea typeface="+mn-lt"/>
                <a:cs typeface="+mn-lt"/>
              </a:rPr>
              <a:t>~2.14M stories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ea typeface="+mn-lt"/>
                <a:cs typeface="+mn-lt"/>
              </a:rPr>
              <a:t>Contains story, instruction (prompt, required words, features, summary),source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ea typeface="+mn-lt"/>
                <a:cs typeface="+mn-lt"/>
              </a:rPr>
              <a:t>Subset Used</a:t>
            </a:r>
          </a:p>
          <a:p>
            <a:pPr>
              <a:lnSpc>
                <a:spcPct val="150000"/>
              </a:lnSpc>
            </a:pPr>
            <a:r>
              <a:rPr lang="en-US" sz="1600">
                <a:ea typeface="+mn-lt"/>
                <a:cs typeface="+mn-lt"/>
              </a:rPr>
              <a:t> </a:t>
            </a:r>
            <a:r>
              <a:rPr lang="en-US" sz="1600" dirty="0">
                <a:ea typeface="+mn-lt"/>
                <a:cs typeface="+mn-lt"/>
              </a:rPr>
              <a:t>     -50 JSON files merged → cleaned → filtered</a:t>
            </a:r>
            <a:endParaRPr lang="en-US" sz="1600">
              <a:ea typeface="Lato"/>
              <a:cs typeface="Lato"/>
            </a:endParaRPr>
          </a:p>
          <a:p>
            <a:pPr>
              <a:lnSpc>
                <a:spcPct val="150000"/>
              </a:lnSpc>
            </a:pPr>
            <a:r>
              <a:rPr lang="en-US" sz="1600" dirty="0">
                <a:ea typeface="+mn-lt"/>
                <a:cs typeface="+mn-lt"/>
              </a:rPr>
              <a:t>       -Final split:</a:t>
            </a:r>
            <a:br>
              <a:rPr lang="en-US" sz="1600" dirty="0">
                <a:ea typeface="+mn-lt"/>
                <a:cs typeface="+mn-lt"/>
              </a:rPr>
            </a:br>
            <a:r>
              <a:rPr lang="en-US" sz="1600" dirty="0">
                <a:ea typeface="+mn-lt"/>
                <a:cs typeface="+mn-lt"/>
              </a:rPr>
              <a:t>             • Train: 79,192 samples</a:t>
            </a:r>
            <a:br>
              <a:rPr lang="en-US" sz="1600" dirty="0">
                <a:ea typeface="+mn-lt"/>
                <a:cs typeface="+mn-lt"/>
              </a:rPr>
            </a:br>
            <a:r>
              <a:rPr lang="en-US" sz="1600" dirty="0">
                <a:ea typeface="+mn-lt"/>
                <a:cs typeface="+mn-lt"/>
              </a:rPr>
              <a:t>             • Validation: 9,899 samples</a:t>
            </a:r>
            <a:br>
              <a:rPr lang="en-US" sz="1600" dirty="0">
                <a:ea typeface="+mn-lt"/>
                <a:cs typeface="+mn-lt"/>
              </a:rPr>
            </a:br>
            <a:r>
              <a:rPr lang="en-US" sz="1600" dirty="0">
                <a:ea typeface="+mn-lt"/>
                <a:cs typeface="+mn-lt"/>
              </a:rPr>
              <a:t>             • Test: 9,899 samples</a:t>
            </a:r>
            <a:endParaRPr lang="en-US" sz="1600">
              <a:ea typeface="Lato"/>
              <a:cs typeface="Lato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492673A-2840-F204-89C1-284FBF577439}"/>
              </a:ext>
            </a:extLst>
          </p:cNvPr>
          <p:cNvSpPr txBox="1"/>
          <p:nvPr/>
        </p:nvSpPr>
        <p:spPr>
          <a:xfrm>
            <a:off x="3166383" y="2145619"/>
            <a:ext cx="6094638" cy="4531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800" b="1" dirty="0">
                <a:ea typeface="+mn-lt"/>
                <a:cs typeface="+mn-lt"/>
              </a:rPr>
              <a:t>Tiny Stories Dataset (Hugging Face)</a:t>
            </a:r>
          </a:p>
        </p:txBody>
      </p:sp>
    </p:spTree>
    <p:extLst>
      <p:ext uri="{BB962C8B-B14F-4D97-AF65-F5344CB8AC3E}">
        <p14:creationId xmlns:p14="http://schemas.microsoft.com/office/powerpoint/2010/main" val="38718241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1E5DF6C3-28BC-CE90-F7BA-99413A827195}"/>
              </a:ext>
            </a:extLst>
          </p:cNvPr>
          <p:cNvSpPr txBox="1"/>
          <p:nvPr/>
        </p:nvSpPr>
        <p:spPr>
          <a:xfrm>
            <a:off x="439497" y="1068917"/>
            <a:ext cx="6441941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3200" b="1" dirty="0">
                <a:latin typeface="Lato ExtraBold" panose="020F0502020204030204" pitchFamily="34" charset="0"/>
                <a:ea typeface="Lato ExtraBold" panose="020F0502020204030204" pitchFamily="34" charset="0"/>
                <a:cs typeface="Lato ExtraBold" panose="020F0502020204030204" pitchFamily="34" charset="0"/>
              </a:rPr>
              <a:t>Exploratory Data Analysis(EDA)</a:t>
            </a:r>
            <a:endParaRPr lang="en-US" sz="3200" dirty="0">
              <a:latin typeface="Lato ExtraBold" panose="020F0502020204030204" pitchFamily="34" charset="0"/>
              <a:ea typeface="Lato ExtraBold" panose="020F0502020204030204" pitchFamily="34" charset="0"/>
              <a:cs typeface="Lato ExtraBold" panose="020F050202020403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B9E57EA-66FF-B088-FEE3-768C859F398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72528" y="6331789"/>
            <a:ext cx="1431985" cy="3709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C685D38-1597-13A7-4E2E-79582BB1338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7572" y="292100"/>
            <a:ext cx="1431985" cy="3709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31C9C8DF-03A8-0BB4-EBA9-9685FFF183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0233" y="1068917"/>
            <a:ext cx="2435955" cy="4953001"/>
          </a:xfrm>
          <a:prstGeom prst="rect">
            <a:avLst/>
          </a:prstGeom>
        </p:spPr>
      </p:pic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10967A48-8AA0-04B1-77B7-2193564AD6B9}"/>
              </a:ext>
            </a:extLst>
          </p:cNvPr>
          <p:cNvSpPr/>
          <p:nvPr/>
        </p:nvSpPr>
        <p:spPr>
          <a:xfrm>
            <a:off x="538981" y="2214779"/>
            <a:ext cx="7437526" cy="4062118"/>
          </a:xfrm>
          <a:prstGeom prst="roundRect">
            <a:avLst>
              <a:gd name="adj" fmla="val 9866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37DBB70-31C3-82FC-7E1A-BF85B88649A1}"/>
              </a:ext>
            </a:extLst>
          </p:cNvPr>
          <p:cNvSpPr/>
          <p:nvPr/>
        </p:nvSpPr>
        <p:spPr>
          <a:xfrm>
            <a:off x="755812" y="2349876"/>
            <a:ext cx="6972300" cy="37488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246A1F7-500F-4D30-F304-CB9B7F9B8091}"/>
              </a:ext>
            </a:extLst>
          </p:cNvPr>
          <p:cNvSpPr txBox="1"/>
          <p:nvPr/>
        </p:nvSpPr>
        <p:spPr>
          <a:xfrm>
            <a:off x="679678" y="2764653"/>
            <a:ext cx="7047138" cy="277358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742950" lvl="1" indent="-28575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ea typeface="+mn-lt"/>
                <a:cs typeface="+mn-lt"/>
              </a:rPr>
              <a:t>Loading and Initial Inspection of Data</a:t>
            </a:r>
            <a:endParaRPr lang="en-ID" sz="1600" dirty="0">
              <a:ea typeface="+mn-lt"/>
              <a:cs typeface="+mn-lt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ea typeface="+mn-lt"/>
                <a:cs typeface="+mn-lt"/>
              </a:rPr>
              <a:t>Extracting Keywords and</a:t>
            </a:r>
            <a:r>
              <a:rPr lang="en-US" sz="1600">
                <a:ea typeface="+mn-lt"/>
                <a:cs typeface="+mn-lt"/>
              </a:rPr>
              <a:t> </a:t>
            </a:r>
            <a:r>
              <a:rPr lang="en-US" sz="1600" dirty="0">
                <a:ea typeface="+mn-lt"/>
                <a:cs typeface="+mn-lt"/>
              </a:rPr>
              <a:t> Prompts</a:t>
            </a:r>
            <a:endParaRPr lang="en-US" sz="1600">
              <a:ea typeface="+mn-lt"/>
              <a:cs typeface="+mn-lt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>
                <a:ea typeface="+mn-lt"/>
                <a:cs typeface="+mn-lt"/>
              </a:rPr>
              <a:t>Removing Irrelevant Metadata fields and Validating Data Quality</a:t>
            </a:r>
          </a:p>
          <a:p>
            <a:pPr marL="742950" lvl="1" indent="-28575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ea typeface="+mn-lt"/>
                <a:cs typeface="+mn-lt"/>
              </a:rPr>
              <a:t>Normalizing Text for Model Compatibility</a:t>
            </a:r>
            <a:endParaRPr lang="en-ID" sz="1600" dirty="0">
              <a:ea typeface="+mn-lt"/>
              <a:cs typeface="+mn-lt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>
                <a:ea typeface="+mn-lt"/>
                <a:cs typeface="+mn-lt"/>
              </a:rPr>
              <a:t>Visualized  and calculated word counts for filtering and analysis</a:t>
            </a:r>
            <a:endParaRPr lang="en-ID" sz="1600">
              <a:ea typeface="+mn-lt"/>
              <a:cs typeface="+mn-lt"/>
            </a:endParaRPr>
          </a:p>
          <a:p>
            <a:pPr marL="857250" indent="-171450" algn="just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ID" sz="1000" dirty="0">
              <a:ea typeface="Lato"/>
              <a:cs typeface="Lato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400" dirty="0">
              <a:ea typeface="+mn-lt"/>
              <a:cs typeface="+mn-lt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400" dirty="0">
              <a:ea typeface="Lato"/>
              <a:cs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13215233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7401CBBA-31CD-FDFD-56A4-04DE9B1BC8C6}"/>
              </a:ext>
            </a:extLst>
          </p:cNvPr>
          <p:cNvSpPr/>
          <p:nvPr/>
        </p:nvSpPr>
        <p:spPr>
          <a:xfrm>
            <a:off x="1194857" y="2481792"/>
            <a:ext cx="5744635" cy="297391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07DB0F-3E0C-C8BC-CF48-7C26B7095045}"/>
              </a:ext>
            </a:extLst>
          </p:cNvPr>
          <p:cNvSpPr txBox="1"/>
          <p:nvPr/>
        </p:nvSpPr>
        <p:spPr>
          <a:xfrm>
            <a:off x="1009936" y="1406352"/>
            <a:ext cx="3648365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3200" b="1" dirty="0">
                <a:latin typeface="Lato ExtraBold" panose="020F0502020204030203" pitchFamily="34" charset="0"/>
                <a:ea typeface="Lato ExtraBold" panose="020F0502020204030203" pitchFamily="34" charset="0"/>
                <a:cs typeface="Lato ExtraBold" panose="020F0502020204030203" pitchFamily="34" charset="0"/>
              </a:rPr>
              <a:t>Evaluation Metrics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8205EF1-B63A-2766-74D4-F7CEF089FD3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72528" y="6331789"/>
            <a:ext cx="1431985" cy="3709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8213901-B422-4505-BE38-1B9FB9CA5AA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7572" y="292100"/>
            <a:ext cx="1431985" cy="3709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black screen with white text">
            <a:extLst>
              <a:ext uri="{FF2B5EF4-FFF2-40B4-BE49-F238E27FC236}">
                <a16:creationId xmlns:a16="http://schemas.microsoft.com/office/drawing/2014/main" id="{D8BA768F-13BA-7A2B-939F-08FC4E9881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6912" y="2481790"/>
            <a:ext cx="3968750" cy="297391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5031817-71DD-E386-6D20-8535A7E425B0}"/>
              </a:ext>
            </a:extLst>
          </p:cNvPr>
          <p:cNvSpPr/>
          <p:nvPr/>
        </p:nvSpPr>
        <p:spPr>
          <a:xfrm>
            <a:off x="1243841" y="2531708"/>
            <a:ext cx="5646814" cy="28740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3E96E2-481C-EB19-85D4-1E6D60129C73}"/>
              </a:ext>
            </a:extLst>
          </p:cNvPr>
          <p:cNvSpPr txBox="1"/>
          <p:nvPr/>
        </p:nvSpPr>
        <p:spPr>
          <a:xfrm>
            <a:off x="1374471" y="2991251"/>
            <a:ext cx="5156957" cy="22195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just">
              <a:lnSpc>
                <a:spcPct val="150000"/>
              </a:lnSpc>
            </a:pPr>
            <a:r>
              <a:rPr lang="en-US" sz="1600" b="1" dirty="0">
                <a:solidFill>
                  <a:schemeClr val="tx2">
                    <a:lumMod val="65000"/>
                    <a:lumOff val="35000"/>
                  </a:schemeClr>
                </a:solidFill>
                <a:ea typeface="+mn-lt"/>
                <a:cs typeface="+mn-lt"/>
              </a:rPr>
              <a:t>BLEU </a:t>
            </a:r>
            <a:r>
              <a:rPr lang="en-US" sz="1600" dirty="0">
                <a:solidFill>
                  <a:schemeClr val="tx2">
                    <a:lumMod val="65000"/>
                    <a:lumOff val="35000"/>
                  </a:schemeClr>
                </a:solidFill>
                <a:ea typeface="+mn-lt"/>
                <a:cs typeface="+mn-lt"/>
              </a:rPr>
              <a:t>-Match Words</a:t>
            </a:r>
            <a:endParaRPr lang="en-US" sz="1600" b="1" dirty="0">
              <a:solidFill>
                <a:schemeClr val="tx2">
                  <a:lumMod val="65000"/>
                  <a:lumOff val="35000"/>
                </a:schemeClr>
              </a:solidFill>
              <a:ea typeface="+mn-lt"/>
              <a:cs typeface="+mn-lt"/>
            </a:endParaRPr>
          </a:p>
          <a:p>
            <a:pPr lvl="1" algn="just">
              <a:lnSpc>
                <a:spcPct val="150000"/>
              </a:lnSpc>
            </a:pPr>
            <a:r>
              <a:rPr lang="en-US" sz="1600" b="1" dirty="0">
                <a:solidFill>
                  <a:schemeClr val="tx2">
                    <a:lumMod val="65000"/>
                    <a:lumOff val="35000"/>
                  </a:schemeClr>
                </a:solidFill>
                <a:ea typeface="+mn-lt"/>
                <a:cs typeface="+mn-lt"/>
              </a:rPr>
              <a:t>Perplexity-</a:t>
            </a:r>
            <a:r>
              <a:rPr lang="en-US" sz="1600" dirty="0">
                <a:solidFill>
                  <a:schemeClr val="tx2">
                    <a:lumMod val="65000"/>
                    <a:lumOff val="35000"/>
                  </a:schemeClr>
                </a:solidFill>
                <a:ea typeface="+mn-lt"/>
                <a:cs typeface="+mn-lt"/>
              </a:rPr>
              <a:t>Prediction difficulty</a:t>
            </a:r>
          </a:p>
          <a:p>
            <a:pPr lvl="1" algn="just">
              <a:lnSpc>
                <a:spcPct val="150000"/>
              </a:lnSpc>
            </a:pPr>
            <a:r>
              <a:rPr lang="en-US" sz="1600" b="1" dirty="0">
                <a:solidFill>
                  <a:schemeClr val="tx2">
                    <a:lumMod val="65000"/>
                    <a:lumOff val="35000"/>
                  </a:schemeClr>
                </a:solidFill>
                <a:ea typeface="+mn-lt"/>
                <a:cs typeface="+mn-lt"/>
              </a:rPr>
              <a:t>BERT Score -</a:t>
            </a:r>
            <a:r>
              <a:rPr lang="en-US" sz="1600" dirty="0">
                <a:solidFill>
                  <a:schemeClr val="tx2">
                    <a:lumMod val="65000"/>
                    <a:lumOff val="35000"/>
                  </a:schemeClr>
                </a:solidFill>
                <a:ea typeface="+mn-lt"/>
                <a:cs typeface="+mn-lt"/>
              </a:rPr>
              <a:t>Semantic Similarity</a:t>
            </a:r>
          </a:p>
          <a:p>
            <a:pPr lvl="1" algn="just">
              <a:lnSpc>
                <a:spcPct val="150000"/>
              </a:lnSpc>
            </a:pPr>
            <a:r>
              <a:rPr lang="en-US" sz="1600" b="1" dirty="0">
                <a:solidFill>
                  <a:schemeClr val="tx2">
                    <a:lumMod val="65000"/>
                    <a:lumOff val="35000"/>
                  </a:schemeClr>
                </a:solidFill>
                <a:ea typeface="+mn-lt"/>
                <a:cs typeface="+mn-lt"/>
              </a:rPr>
              <a:t>ROUGE Scores-</a:t>
            </a:r>
            <a:r>
              <a:rPr lang="en-US" sz="1600" dirty="0">
                <a:solidFill>
                  <a:schemeClr val="tx2">
                    <a:lumMod val="65000"/>
                    <a:lumOff val="35000"/>
                  </a:schemeClr>
                </a:solidFill>
                <a:ea typeface="+mn-lt"/>
                <a:cs typeface="+mn-lt"/>
              </a:rPr>
              <a:t>Overlap Check</a:t>
            </a:r>
          </a:p>
          <a:p>
            <a:pPr lvl="1" algn="just">
              <a:lnSpc>
                <a:spcPct val="150000"/>
              </a:lnSpc>
            </a:pPr>
            <a:r>
              <a:rPr lang="en-US" sz="1600" b="1" dirty="0">
                <a:solidFill>
                  <a:schemeClr val="tx2">
                    <a:lumMod val="65000"/>
                    <a:lumOff val="35000"/>
                  </a:schemeClr>
                </a:solidFill>
                <a:ea typeface="+mn-lt"/>
                <a:cs typeface="+mn-lt"/>
              </a:rPr>
              <a:t>Keyword-based Metrics -</a:t>
            </a:r>
            <a:r>
              <a:rPr lang="en-US" sz="1600" dirty="0">
                <a:solidFill>
                  <a:schemeClr val="tx2">
                    <a:lumMod val="65000"/>
                    <a:lumOff val="35000"/>
                  </a:schemeClr>
                </a:solidFill>
                <a:ea typeface="+mn-lt"/>
                <a:cs typeface="+mn-lt"/>
              </a:rPr>
              <a:t>Keyword Matching</a:t>
            </a:r>
          </a:p>
          <a:p>
            <a:pPr>
              <a:lnSpc>
                <a:spcPct val="150000"/>
              </a:lnSpc>
            </a:pPr>
            <a:endParaRPr lang="en-US" sz="1400" dirty="0">
              <a:solidFill>
                <a:schemeClr val="tx2">
                  <a:lumMod val="65000"/>
                  <a:lumOff val="35000"/>
                </a:schemeClr>
              </a:solidFill>
              <a:ea typeface="Lato"/>
              <a:cs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28427721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8D1CAE8F-8046-34BF-0270-24D2A6C3327F}"/>
              </a:ext>
            </a:extLst>
          </p:cNvPr>
          <p:cNvSpPr/>
          <p:nvPr/>
        </p:nvSpPr>
        <p:spPr>
          <a:xfrm>
            <a:off x="568477" y="1510663"/>
            <a:ext cx="10869688" cy="482112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4B11337-D949-5F5E-16E5-BAF901AE059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72528" y="6331789"/>
            <a:ext cx="1431985" cy="3709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4662836-F85A-D88D-F7D2-7116D0CFBE9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7572" y="292100"/>
            <a:ext cx="1431985" cy="3709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97F297D-5D7E-AD63-76A4-3BC6F7EB0FA4}"/>
              </a:ext>
            </a:extLst>
          </p:cNvPr>
          <p:cNvSpPr/>
          <p:nvPr/>
        </p:nvSpPr>
        <p:spPr>
          <a:xfrm>
            <a:off x="672042" y="1590322"/>
            <a:ext cx="10662557" cy="46618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CC1741F-9B5C-91EB-7F96-0B40B193B647}"/>
              </a:ext>
            </a:extLst>
          </p:cNvPr>
          <p:cNvSpPr txBox="1"/>
          <p:nvPr/>
        </p:nvSpPr>
        <p:spPr>
          <a:xfrm>
            <a:off x="803563" y="4431857"/>
            <a:ext cx="7238257" cy="5883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1" indent="0" algn="just">
              <a:buNone/>
            </a:pPr>
            <a:r>
              <a:rPr lang="en-US" sz="1400" b="1" dirty="0" err="1">
                <a:ea typeface="+mn-lt"/>
                <a:cs typeface="+mn-lt"/>
              </a:rPr>
              <a:t>GNN-Retrieval+SLM</a:t>
            </a:r>
            <a:endParaRPr lang="en-US" sz="1400" b="1" dirty="0">
              <a:ea typeface="Lato"/>
              <a:cs typeface="Lato"/>
            </a:endParaRPr>
          </a:p>
          <a:p>
            <a:pPr marL="457200" lvl="1" indent="0" algn="just">
              <a:lnSpc>
                <a:spcPct val="150000"/>
              </a:lnSpc>
              <a:buNone/>
            </a:pPr>
            <a:r>
              <a:rPr lang="en-US" sz="1400" dirty="0">
                <a:ea typeface="+mn-lt"/>
                <a:cs typeface="+mn-lt"/>
              </a:rPr>
              <a:t>Graph Neural Network → Graph Embeddings → Small Language Model Decoder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96C86CA-C1A2-A9E2-7BC9-965307623A0A}"/>
              </a:ext>
            </a:extLst>
          </p:cNvPr>
          <p:cNvSpPr txBox="1"/>
          <p:nvPr/>
        </p:nvSpPr>
        <p:spPr>
          <a:xfrm>
            <a:off x="803563" y="3584851"/>
            <a:ext cx="7058643" cy="10618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1" indent="0" algn="just">
              <a:buNone/>
            </a:pPr>
            <a:r>
              <a:rPr lang="en-US" sz="1400" b="1" dirty="0">
                <a:ea typeface="+mn-lt"/>
                <a:cs typeface="+mn-lt"/>
              </a:rPr>
              <a:t>Flan-t5</a:t>
            </a:r>
            <a:endParaRPr lang="en-US" sz="1400" dirty="0">
              <a:ea typeface="Lato"/>
              <a:cs typeface="Lato"/>
            </a:endParaRPr>
          </a:p>
          <a:p>
            <a:pPr marL="457200" lvl="1" indent="0" algn="just">
              <a:lnSpc>
                <a:spcPct val="150000"/>
              </a:lnSpc>
              <a:buNone/>
            </a:pPr>
            <a:r>
              <a:rPr lang="en-US" sz="1400" dirty="0">
                <a:ea typeface="+mn-lt"/>
                <a:cs typeface="+mn-lt"/>
              </a:rPr>
              <a:t>Transformer Encoder → Cross-Attention → Transformer Decoder</a:t>
            </a:r>
            <a:endParaRPr lang="en-US" sz="1400" dirty="0"/>
          </a:p>
          <a:p>
            <a:endParaRPr lang="en-US" sz="1400" dirty="0">
              <a:ea typeface="Lato"/>
              <a:cs typeface="Lato"/>
            </a:endParaRPr>
          </a:p>
          <a:p>
            <a:endParaRPr lang="en-US" sz="1400" dirty="0">
              <a:ea typeface="Lato"/>
              <a:cs typeface="Lato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CF59D76-E4D4-B62E-CAD7-DA7B2A1B5F1F}"/>
              </a:ext>
            </a:extLst>
          </p:cNvPr>
          <p:cNvSpPr txBox="1"/>
          <p:nvPr/>
        </p:nvSpPr>
        <p:spPr>
          <a:xfrm>
            <a:off x="803564" y="1692013"/>
            <a:ext cx="7311736" cy="10618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1" indent="0">
              <a:lnSpc>
                <a:spcPct val="150000"/>
              </a:lnSpc>
              <a:buNone/>
            </a:pPr>
            <a:r>
              <a:rPr lang="en-US" sz="1400" b="1" dirty="0">
                <a:ea typeface="+mn-lt"/>
                <a:cs typeface="+mn-lt"/>
              </a:rPr>
              <a:t>Baseline Model: GPT-2 Causal Language Model</a:t>
            </a:r>
            <a:endParaRPr lang="en-US" sz="1400" dirty="0">
              <a:ea typeface="+mn-lt"/>
              <a:cs typeface="+mn-lt"/>
            </a:endParaRPr>
          </a:p>
          <a:p>
            <a:pPr marL="457200" lvl="1" indent="0">
              <a:buNone/>
            </a:pPr>
            <a:r>
              <a:rPr lang="en-US" sz="1400" dirty="0">
                <a:ea typeface="+mn-lt"/>
                <a:cs typeface="+mn-lt"/>
              </a:rPr>
              <a:t>Token Embedding → Transformer Decoder Layers → Next-Token Prediction</a:t>
            </a:r>
            <a:endParaRPr lang="en-US" sz="1400" b="1" dirty="0">
              <a:ea typeface="Lato"/>
              <a:cs typeface="Lato"/>
            </a:endParaRPr>
          </a:p>
          <a:p>
            <a:endParaRPr lang="en-US" sz="1400" dirty="0">
              <a:ea typeface="Lato"/>
              <a:cs typeface="Lato"/>
            </a:endParaRPr>
          </a:p>
          <a:p>
            <a:endParaRPr lang="en-US" sz="1400" dirty="0">
              <a:ea typeface="Lato"/>
              <a:cs typeface="Lato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73D09E5-71AD-67E4-9BEA-173181D52AA7}"/>
              </a:ext>
            </a:extLst>
          </p:cNvPr>
          <p:cNvSpPr txBox="1"/>
          <p:nvPr/>
        </p:nvSpPr>
        <p:spPr>
          <a:xfrm>
            <a:off x="803564" y="2738465"/>
            <a:ext cx="6404882" cy="8463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1" indent="0">
              <a:buNone/>
            </a:pPr>
            <a:r>
              <a:rPr lang="en-US" sz="1400" b="1" dirty="0">
                <a:ea typeface="+mn-lt"/>
                <a:cs typeface="+mn-lt"/>
              </a:rPr>
              <a:t>LSTM–Attention Seq2Seq Model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US" sz="1400" dirty="0">
                <a:ea typeface="+mn-lt"/>
                <a:cs typeface="+mn-lt"/>
              </a:rPr>
              <a:t>LSTM Encoder → Attention → LSTM Decoder</a:t>
            </a:r>
          </a:p>
          <a:p>
            <a:pPr marL="457200" lvl="1" indent="0">
              <a:buNone/>
            </a:pPr>
            <a:endParaRPr lang="en-US" sz="1400" dirty="0">
              <a:ea typeface="+mn-lt"/>
              <a:cs typeface="+mn-lt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7BD7D24-FB96-7ED2-F4E8-774F2E7CD3A1}"/>
              </a:ext>
            </a:extLst>
          </p:cNvPr>
          <p:cNvSpPr txBox="1"/>
          <p:nvPr/>
        </p:nvSpPr>
        <p:spPr>
          <a:xfrm>
            <a:off x="803563" y="5341993"/>
            <a:ext cx="7687293" cy="58836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lvl="1" algn="just"/>
            <a:r>
              <a:rPr lang="en-US" sz="1400" b="1" dirty="0">
                <a:ea typeface="+mn-lt"/>
                <a:cs typeface="+mn-lt"/>
              </a:rPr>
              <a:t>LLM</a:t>
            </a:r>
          </a:p>
          <a:p>
            <a:pPr lvl="1" algn="just">
              <a:lnSpc>
                <a:spcPct val="150000"/>
              </a:lnSpc>
            </a:pPr>
            <a:r>
              <a:rPr lang="en-US" sz="1400" dirty="0">
                <a:ea typeface="+mn-lt"/>
                <a:cs typeface="+mn-lt"/>
              </a:rPr>
              <a:t>LLM + </a:t>
            </a:r>
            <a:r>
              <a:rPr lang="en-US" sz="1400" dirty="0" err="1">
                <a:ea typeface="+mn-lt"/>
                <a:cs typeface="+mn-lt"/>
              </a:rPr>
              <a:t>LoRA</a:t>
            </a:r>
            <a:endParaRPr lang="en-US" sz="1400" dirty="0">
              <a:ea typeface="+mn-lt"/>
              <a:cs typeface="+mn-lt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9B5D233-08BD-8658-E4D8-08AA153655D5}"/>
              </a:ext>
            </a:extLst>
          </p:cNvPr>
          <p:cNvSpPr txBox="1"/>
          <p:nvPr/>
        </p:nvSpPr>
        <p:spPr>
          <a:xfrm>
            <a:off x="568477" y="695050"/>
            <a:ext cx="7687293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3200" b="1" dirty="0">
                <a:latin typeface="Roboto"/>
                <a:ea typeface="Roboto"/>
                <a:cs typeface="Roboto"/>
              </a:rPr>
              <a:t>Explored Architectures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1B7F193-71EB-2F20-D975-9BC83BB37E71}"/>
              </a:ext>
            </a:extLst>
          </p:cNvPr>
          <p:cNvCxnSpPr/>
          <p:nvPr/>
        </p:nvCxnSpPr>
        <p:spPr>
          <a:xfrm>
            <a:off x="947057" y="2506436"/>
            <a:ext cx="1000125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2FB93B8-83B5-F5F3-4A19-F452B7D0E87F}"/>
              </a:ext>
            </a:extLst>
          </p:cNvPr>
          <p:cNvCxnSpPr/>
          <p:nvPr/>
        </p:nvCxnSpPr>
        <p:spPr>
          <a:xfrm>
            <a:off x="955221" y="4291693"/>
            <a:ext cx="1000125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6A17193C-9A11-F890-B0F7-48D3E883A956}"/>
              </a:ext>
            </a:extLst>
          </p:cNvPr>
          <p:cNvCxnSpPr/>
          <p:nvPr/>
        </p:nvCxnSpPr>
        <p:spPr>
          <a:xfrm>
            <a:off x="1002695" y="5252358"/>
            <a:ext cx="1000125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3F8791A-B832-A589-A4D7-539A435F0D41}"/>
              </a:ext>
            </a:extLst>
          </p:cNvPr>
          <p:cNvCxnSpPr/>
          <p:nvPr/>
        </p:nvCxnSpPr>
        <p:spPr>
          <a:xfrm>
            <a:off x="947057" y="3429000"/>
            <a:ext cx="1000125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40417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384688-100D-FD95-DE22-1CA9149734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06098093-3C85-8281-4DB8-C04C157FD825}"/>
              </a:ext>
            </a:extLst>
          </p:cNvPr>
          <p:cNvSpPr/>
          <p:nvPr/>
        </p:nvSpPr>
        <p:spPr>
          <a:xfrm>
            <a:off x="1142258" y="1962958"/>
            <a:ext cx="6597349" cy="34184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FFF5B8-4447-071D-2E42-32A58F640B8B}"/>
              </a:ext>
            </a:extLst>
          </p:cNvPr>
          <p:cNvSpPr txBox="1"/>
          <p:nvPr/>
        </p:nvSpPr>
        <p:spPr>
          <a:xfrm>
            <a:off x="640139" y="625987"/>
            <a:ext cx="8910260" cy="95410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b="1" dirty="0">
                <a:latin typeface="Lato ExtraBold" panose="020F0502020204030203" pitchFamily="34" charset="0"/>
                <a:ea typeface="Lato ExtraBold" panose="020F0502020204030203" pitchFamily="34" charset="0"/>
                <a:cs typeface="Lato ExtraBold" panose="020F0502020204030203" pitchFamily="34" charset="0"/>
              </a:rPr>
              <a:t>Baseline Model: </a:t>
            </a:r>
          </a:p>
          <a:p>
            <a:r>
              <a:rPr lang="en-US" sz="2800" b="1" dirty="0">
                <a:latin typeface="Lato ExtraBold" panose="020F0502020204030203" pitchFamily="34" charset="0"/>
                <a:ea typeface="Lato ExtraBold" panose="020F0502020204030203" pitchFamily="34" charset="0"/>
                <a:cs typeface="Lato ExtraBold" panose="020F0502020204030203" pitchFamily="34" charset="0"/>
              </a:rPr>
              <a:t>GPT-2 Causal Language Model</a:t>
            </a:r>
            <a:endParaRPr lang="en-US" sz="2800" dirty="0">
              <a:latin typeface="Lato ExtraBold" panose="020F0502020204030203" pitchFamily="34" charset="0"/>
              <a:ea typeface="Lato ExtraBold" panose="020F0502020204030203" pitchFamily="34" charset="0"/>
              <a:cs typeface="Lato ExtraBold" panose="020F0502020204030203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CDDA0BF-EA8C-AA41-1637-68B0FBAE4FE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72528" y="6331789"/>
            <a:ext cx="1431985" cy="3709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155E8E6-FFCD-3A1B-6840-C0E52B87629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7572" y="292100"/>
            <a:ext cx="1431985" cy="3709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2850656-A392-96DF-F6A8-552A2887B860}"/>
              </a:ext>
            </a:extLst>
          </p:cNvPr>
          <p:cNvSpPr txBox="1"/>
          <p:nvPr/>
        </p:nvSpPr>
        <p:spPr>
          <a:xfrm>
            <a:off x="7617038" y="3812019"/>
            <a:ext cx="3682774" cy="25117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 algn="just">
              <a:lnSpc>
                <a:spcPct val="150000"/>
              </a:lnSpc>
            </a:pPr>
            <a:r>
              <a:rPr lang="en-US" sz="1600" b="1" dirty="0">
                <a:latin typeface="Lato ExtraBold" panose="020F0502020204030203" pitchFamily="34" charset="0"/>
                <a:ea typeface="Lato ExtraBold" panose="020F0502020204030203" pitchFamily="34" charset="0"/>
                <a:cs typeface="Lato ExtraBold" panose="020F0502020204030203" pitchFamily="34" charset="0"/>
              </a:rPr>
              <a:t>Generation (Inference)</a:t>
            </a: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+mn-lt"/>
                <a:cs typeface="+mn-lt"/>
              </a:rPr>
              <a:t>Build prompt without gold story</a:t>
            </a: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+mn-lt"/>
                <a:cs typeface="+mn-lt"/>
              </a:rPr>
              <a:t>Sampling:</a:t>
            </a:r>
          </a:p>
          <a:p>
            <a:pPr marL="1200150" lvl="2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+mn-lt"/>
                <a:cs typeface="+mn-lt"/>
              </a:rPr>
              <a:t>Temperature: </a:t>
            </a:r>
            <a:r>
              <a:rPr lang="en-US" sz="1200" b="1" dirty="0">
                <a:solidFill>
                  <a:schemeClr val="tx2"/>
                </a:solidFill>
                <a:ea typeface="+mn-lt"/>
                <a:cs typeface="+mn-lt"/>
              </a:rPr>
              <a:t>0.6</a:t>
            </a:r>
          </a:p>
          <a:p>
            <a:pPr marL="1200150" lvl="2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+mn-lt"/>
                <a:cs typeface="+mn-lt"/>
              </a:rPr>
              <a:t>Top-p: </a:t>
            </a:r>
            <a:r>
              <a:rPr lang="en-US" sz="1200" b="1" dirty="0">
                <a:solidFill>
                  <a:schemeClr val="tx2"/>
                </a:solidFill>
                <a:ea typeface="+mn-lt"/>
                <a:cs typeface="+mn-lt"/>
              </a:rPr>
              <a:t>0.95</a:t>
            </a:r>
          </a:p>
          <a:p>
            <a:pPr marL="1200150" lvl="2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+mn-lt"/>
                <a:cs typeface="+mn-lt"/>
              </a:rPr>
              <a:t>Repetition penalty: </a:t>
            </a:r>
            <a:r>
              <a:rPr lang="en-US" sz="1200" b="1" dirty="0">
                <a:solidFill>
                  <a:schemeClr val="tx2"/>
                </a:solidFill>
                <a:ea typeface="+mn-lt"/>
                <a:cs typeface="+mn-lt"/>
              </a:rPr>
              <a:t>1.2</a:t>
            </a: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+mn-lt"/>
                <a:cs typeface="+mn-lt"/>
              </a:rPr>
              <a:t>Generate </a:t>
            </a:r>
            <a:r>
              <a:rPr lang="en-US" sz="1200" b="1" dirty="0">
                <a:solidFill>
                  <a:schemeClr val="tx2"/>
                </a:solidFill>
                <a:ea typeface="+mn-lt"/>
                <a:cs typeface="+mn-lt"/>
              </a:rPr>
              <a:t>256</a:t>
            </a: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+mn-lt"/>
                <a:cs typeface="+mn-lt"/>
              </a:rPr>
              <a:t> new tokens</a:t>
            </a:r>
          </a:p>
          <a:p>
            <a:pPr>
              <a:lnSpc>
                <a:spcPct val="150000"/>
              </a:lnSpc>
            </a:pPr>
            <a:endParaRPr lang="en-US" sz="900" b="1" dirty="0">
              <a:solidFill>
                <a:schemeClr val="tx2">
                  <a:lumMod val="65000"/>
                  <a:lumOff val="35000"/>
                </a:schemeClr>
              </a:solidFill>
              <a:ea typeface="Lato"/>
              <a:cs typeface="Lato"/>
            </a:endParaRPr>
          </a:p>
          <a:p>
            <a:pPr>
              <a:lnSpc>
                <a:spcPct val="150000"/>
              </a:lnSpc>
            </a:pPr>
            <a:endParaRPr lang="en-US" sz="900" dirty="0">
              <a:solidFill>
                <a:schemeClr val="tx2">
                  <a:lumMod val="65000"/>
                  <a:lumOff val="35000"/>
                </a:schemeClr>
              </a:solidFill>
              <a:ea typeface="Lato"/>
              <a:cs typeface="Lato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F62008F-76DA-ED21-3743-D6FC69905CA5}"/>
              </a:ext>
            </a:extLst>
          </p:cNvPr>
          <p:cNvSpPr/>
          <p:nvPr/>
        </p:nvSpPr>
        <p:spPr>
          <a:xfrm>
            <a:off x="1206362" y="2006838"/>
            <a:ext cx="6462184" cy="32568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1E0FB73-B2AA-5217-5661-B68FB06FC7FF}"/>
              </a:ext>
            </a:extLst>
          </p:cNvPr>
          <p:cNvSpPr txBox="1"/>
          <p:nvPr/>
        </p:nvSpPr>
        <p:spPr>
          <a:xfrm>
            <a:off x="1519557" y="2446779"/>
            <a:ext cx="5522155" cy="24456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 algn="just">
              <a:lnSpc>
                <a:spcPct val="150000"/>
              </a:lnSpc>
            </a:pPr>
            <a:r>
              <a:rPr lang="en-US" sz="1400" b="1" dirty="0">
                <a:ea typeface="+mn-lt"/>
                <a:cs typeface="+mn-lt"/>
              </a:rPr>
              <a:t>Model Type:</a:t>
            </a:r>
            <a:r>
              <a:rPr lang="en-US" sz="1400" dirty="0">
                <a:ea typeface="+mn-lt"/>
                <a:cs typeface="+mn-lt"/>
              </a:rPr>
              <a:t> </a:t>
            </a:r>
            <a:r>
              <a:rPr lang="en-US" sz="1400" dirty="0">
                <a:solidFill>
                  <a:schemeClr val="tx2">
                    <a:lumMod val="65000"/>
                    <a:lumOff val="35000"/>
                  </a:schemeClr>
                </a:solidFill>
                <a:ea typeface="+mn-lt"/>
                <a:cs typeface="+mn-lt"/>
              </a:rPr>
              <a:t>GPT-2 (decoder-only transformer)</a:t>
            </a:r>
            <a:endParaRPr lang="en-US" sz="1400" dirty="0">
              <a:solidFill>
                <a:schemeClr val="tx2">
                  <a:lumMod val="65000"/>
                  <a:lumOff val="35000"/>
                </a:schemeClr>
              </a:solidFill>
              <a:ea typeface="Lato"/>
              <a:cs typeface="Lato"/>
            </a:endParaRPr>
          </a:p>
          <a:p>
            <a:pPr marL="742950" lvl="1" indent="-285750" algn="just">
              <a:lnSpc>
                <a:spcPct val="150000"/>
              </a:lnSpc>
            </a:pPr>
            <a:r>
              <a:rPr lang="en-US" sz="1400" b="1" dirty="0">
                <a:ea typeface="+mn-lt"/>
                <a:cs typeface="+mn-lt"/>
              </a:rPr>
              <a:t>Task:</a:t>
            </a:r>
            <a:r>
              <a:rPr lang="en-US" sz="1400" dirty="0">
                <a:ea typeface="+mn-lt"/>
                <a:cs typeface="+mn-lt"/>
              </a:rPr>
              <a:t> </a:t>
            </a:r>
            <a:r>
              <a:rPr lang="en-US" sz="1400" dirty="0">
                <a:solidFill>
                  <a:schemeClr val="tx2">
                    <a:lumMod val="65000"/>
                    <a:lumOff val="35000"/>
                  </a:schemeClr>
                </a:solidFill>
                <a:ea typeface="+mn-lt"/>
                <a:cs typeface="+mn-lt"/>
              </a:rPr>
              <a:t>Story generation from prompt + keywords</a:t>
            </a:r>
          </a:p>
          <a:p>
            <a:pPr marL="742950" lvl="1" indent="-285750" algn="just">
              <a:lnSpc>
                <a:spcPct val="150000"/>
              </a:lnSpc>
            </a:pPr>
            <a:r>
              <a:rPr lang="en-US" sz="1400" b="1" dirty="0">
                <a:ea typeface="+mn-lt"/>
                <a:cs typeface="+mn-lt"/>
              </a:rPr>
              <a:t>Tokenizer:</a:t>
            </a:r>
            <a:r>
              <a:rPr lang="en-US" sz="1400" dirty="0">
                <a:ea typeface="+mn-lt"/>
                <a:cs typeface="+mn-lt"/>
              </a:rPr>
              <a:t> </a:t>
            </a:r>
            <a:r>
              <a:rPr lang="en-US" sz="1400" dirty="0">
                <a:solidFill>
                  <a:schemeClr val="tx2">
                    <a:lumMod val="65000"/>
                    <a:lumOff val="35000"/>
                  </a:schemeClr>
                </a:solidFill>
                <a:ea typeface="+mn-lt"/>
                <a:cs typeface="+mn-lt"/>
              </a:rPr>
              <a:t>GPT-2 BPE</a:t>
            </a:r>
            <a:endParaRPr lang="en-US" sz="1400" dirty="0">
              <a:solidFill>
                <a:schemeClr val="tx2">
                  <a:lumMod val="65000"/>
                  <a:lumOff val="35000"/>
                </a:schemeClr>
              </a:solidFill>
              <a:latin typeface="Consolas"/>
              <a:ea typeface="+mn-lt"/>
              <a:cs typeface="+mn-lt"/>
            </a:endParaRPr>
          </a:p>
          <a:p>
            <a:pPr marL="742950" lvl="1" indent="-285750" algn="just">
              <a:lnSpc>
                <a:spcPct val="150000"/>
              </a:lnSpc>
            </a:pPr>
            <a:endParaRPr lang="en-US" sz="1100" dirty="0">
              <a:ea typeface="+mn-lt"/>
              <a:cs typeface="+mn-lt"/>
            </a:endParaRPr>
          </a:p>
          <a:p>
            <a:pPr lvl="1" algn="just">
              <a:lnSpc>
                <a:spcPct val="150000"/>
              </a:lnSpc>
            </a:pPr>
            <a:r>
              <a:rPr lang="en-US" sz="1400" b="1" dirty="0">
                <a:ea typeface="+mn-lt"/>
                <a:cs typeface="+mn-lt"/>
              </a:rPr>
              <a:t>Pipeline:</a:t>
            </a:r>
            <a:br>
              <a:rPr lang="en-US" sz="1400" b="1" dirty="0">
                <a:ea typeface="+mn-lt"/>
                <a:cs typeface="+mn-lt"/>
              </a:rPr>
            </a:br>
            <a:r>
              <a:rPr lang="en-US" sz="1400" b="1" dirty="0">
                <a:solidFill>
                  <a:schemeClr val="tx2">
                    <a:lumMod val="65000"/>
                    <a:lumOff val="3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400" dirty="0">
                <a:solidFill>
                  <a:schemeClr val="tx2">
                    <a:lumMod val="65000"/>
                    <a:lumOff val="35000"/>
                  </a:schemeClr>
                </a:solidFill>
                <a:ea typeface="+mn-lt"/>
                <a:cs typeface="+mn-lt"/>
              </a:rPr>
              <a:t>Data → Prompt Formatting → Tokenization → GPT-2 Training → Story Generation → Evaluation</a:t>
            </a:r>
            <a:endParaRPr lang="en-US" sz="1400" b="1" dirty="0">
              <a:solidFill>
                <a:schemeClr val="tx2">
                  <a:lumMod val="65000"/>
                  <a:lumOff val="35000"/>
                </a:schemeClr>
              </a:solidFill>
              <a:ea typeface="Lato"/>
              <a:cs typeface="Lato"/>
            </a:endParaRPr>
          </a:p>
          <a:p>
            <a:pPr>
              <a:lnSpc>
                <a:spcPct val="150000"/>
              </a:lnSpc>
            </a:pPr>
            <a:endParaRPr lang="en-US" sz="800" b="1" dirty="0">
              <a:ea typeface="Lato"/>
              <a:cs typeface="Lato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CEB9A38-394D-DFFF-28CA-52CBC6A0F7A1}"/>
              </a:ext>
            </a:extLst>
          </p:cNvPr>
          <p:cNvSpPr txBox="1"/>
          <p:nvPr/>
        </p:nvSpPr>
        <p:spPr>
          <a:xfrm>
            <a:off x="7575399" y="1825097"/>
            <a:ext cx="4186916" cy="18101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 algn="just">
              <a:lnSpc>
                <a:spcPct val="150000"/>
              </a:lnSpc>
            </a:pPr>
            <a:r>
              <a:rPr lang="en-US" sz="1600" b="1" dirty="0">
                <a:solidFill>
                  <a:schemeClr val="tx2"/>
                </a:solidFill>
                <a:latin typeface="Lato ExtraBold" panose="020F0502020204030203" pitchFamily="34" charset="0"/>
                <a:ea typeface="Lato ExtraBold" panose="020F0502020204030203" pitchFamily="34" charset="0"/>
                <a:cs typeface="Lato ExtraBold" panose="020F0502020204030203" pitchFamily="34" charset="0"/>
              </a:rPr>
              <a:t>Training Setup:​</a:t>
            </a: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+mn-lt"/>
                <a:cs typeface="+mn-lt"/>
              </a:rPr>
              <a:t>Max length: </a:t>
            </a:r>
            <a:r>
              <a:rPr lang="en-US" sz="1200" b="1" dirty="0">
                <a:solidFill>
                  <a:schemeClr val="tx2"/>
                </a:solidFill>
                <a:ea typeface="+mn-lt"/>
                <a:cs typeface="+mn-lt"/>
              </a:rPr>
              <a:t>192 tokens​</a:t>
            </a: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+mn-lt"/>
                <a:cs typeface="+mn-lt"/>
              </a:rPr>
              <a:t>Epochs: </a:t>
            </a:r>
            <a:r>
              <a:rPr lang="en-US" sz="1200" b="1" dirty="0">
                <a:solidFill>
                  <a:schemeClr val="tx2"/>
                </a:solidFill>
                <a:ea typeface="+mn-lt"/>
                <a:cs typeface="+mn-lt"/>
              </a:rPr>
              <a:t>5​</a:t>
            </a: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+mn-lt"/>
                <a:cs typeface="+mn-lt"/>
              </a:rPr>
              <a:t>Batch size: </a:t>
            </a:r>
            <a:r>
              <a:rPr lang="en-US" sz="1200" b="1" dirty="0">
                <a:solidFill>
                  <a:schemeClr val="tx2"/>
                </a:solidFill>
                <a:ea typeface="+mn-lt"/>
                <a:cs typeface="+mn-lt"/>
              </a:rPr>
              <a:t>2​</a:t>
            </a: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+mn-lt"/>
                <a:cs typeface="+mn-lt"/>
              </a:rPr>
              <a:t>Optimizer: </a:t>
            </a:r>
            <a:r>
              <a:rPr lang="en-US" sz="1200" b="1" dirty="0">
                <a:solidFill>
                  <a:schemeClr val="tx2"/>
                </a:solidFill>
                <a:ea typeface="+mn-lt"/>
                <a:cs typeface="+mn-lt"/>
              </a:rPr>
              <a:t>Adam (3e-5)​</a:t>
            </a: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+mn-lt"/>
                <a:cs typeface="+mn-lt"/>
              </a:rPr>
              <a:t>Best model saved by </a:t>
            </a:r>
            <a:r>
              <a:rPr lang="en-US" sz="1200" b="1" dirty="0">
                <a:solidFill>
                  <a:schemeClr val="tx2"/>
                </a:solidFill>
                <a:ea typeface="+mn-lt"/>
                <a:cs typeface="+mn-lt"/>
              </a:rPr>
              <a:t>validation los</a:t>
            </a:r>
            <a:r>
              <a:rPr lang="en-US" sz="1200" b="1" baseline="0" dirty="0">
                <a:solidFill>
                  <a:schemeClr val="tx2"/>
                </a:solidFill>
                <a:latin typeface="Lato"/>
                <a:ea typeface="Arial"/>
                <a:cs typeface="Arial"/>
              </a:rPr>
              <a:t>s</a:t>
            </a:r>
            <a:endParaRPr lang="en-US" sz="1200" b="1" dirty="0">
              <a:solidFill>
                <a:schemeClr val="tx2"/>
              </a:solidFill>
              <a:ea typeface="Lato"/>
              <a:cs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30580854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FABF72-249E-665A-226A-B258688221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66DD348-898D-5DB7-2185-D3D395FE4D27}"/>
              </a:ext>
            </a:extLst>
          </p:cNvPr>
          <p:cNvSpPr txBox="1"/>
          <p:nvPr/>
        </p:nvSpPr>
        <p:spPr>
          <a:xfrm>
            <a:off x="1005417" y="1096124"/>
            <a:ext cx="6537614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b="1">
                <a:latin typeface="Lato ExtraBold" panose="020F0502020204030203" pitchFamily="34" charset="0"/>
                <a:ea typeface="Lato ExtraBold" panose="020F0502020204030203" pitchFamily="34" charset="0"/>
                <a:cs typeface="Lato ExtraBold" panose="020F0502020204030203" pitchFamily="34" charset="0"/>
              </a:rPr>
              <a:t>Performance of Baseline GPT-2 Model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68E577F-A266-C824-A778-92B4CFDDB56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72528" y="6331789"/>
            <a:ext cx="1431985" cy="3709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ED03B0B-918A-E312-5A94-295B79F320E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7572" y="292100"/>
            <a:ext cx="1431985" cy="3709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computer">
            <a:extLst>
              <a:ext uri="{FF2B5EF4-FFF2-40B4-BE49-F238E27FC236}">
                <a16:creationId xmlns:a16="http://schemas.microsoft.com/office/drawing/2014/main" id="{44981B4A-7071-3E81-EE6C-65EFD71AFA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1024" y="2833161"/>
            <a:ext cx="4189941" cy="297920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E1172DA-6FDB-125F-D835-C7BE5CC02AE0}"/>
              </a:ext>
            </a:extLst>
          </p:cNvPr>
          <p:cNvSpPr txBox="1"/>
          <p:nvPr/>
        </p:nvSpPr>
        <p:spPr>
          <a:xfrm>
            <a:off x="570113" y="1879054"/>
            <a:ext cx="940664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1" indent="0">
              <a:buNone/>
            </a:pPr>
            <a:r>
              <a:rPr lang="en-US" sz="1400" dirty="0">
                <a:solidFill>
                  <a:schemeClr val="tx2">
                    <a:lumMod val="65000"/>
                    <a:lumOff val="35000"/>
                  </a:schemeClr>
                </a:solidFill>
                <a:ea typeface="+mn-lt"/>
                <a:cs typeface="+mn-lt"/>
              </a:rPr>
              <a:t>Overall: </a:t>
            </a:r>
          </a:p>
          <a:p>
            <a:pPr marL="457200" lvl="1" indent="0">
              <a:buNone/>
            </a:pPr>
            <a:r>
              <a:rPr lang="en-US" sz="1400" dirty="0">
                <a:solidFill>
                  <a:schemeClr val="tx2">
                    <a:lumMod val="65000"/>
                    <a:lumOff val="35000"/>
                  </a:schemeClr>
                </a:solidFill>
                <a:ea typeface="+mn-lt"/>
                <a:cs typeface="+mn-lt"/>
              </a:rPr>
              <a:t>GPT-2 generates fluent stories but lacks precise control over content and keyword alignment.</a:t>
            </a:r>
            <a:endParaRPr lang="en-US" sz="1600" dirty="0">
              <a:solidFill>
                <a:schemeClr val="tx2">
                  <a:lumMod val="65000"/>
                  <a:lumOff val="35000"/>
                </a:schemeClr>
              </a:solidFill>
              <a:ea typeface="Lato"/>
              <a:cs typeface="Lato"/>
            </a:endParaRPr>
          </a:p>
          <a:p>
            <a:endParaRPr lang="en-US" sz="1400" dirty="0">
              <a:solidFill>
                <a:schemeClr val="tx2">
                  <a:lumMod val="65000"/>
                  <a:lumOff val="35000"/>
                </a:schemeClr>
              </a:solidFill>
              <a:ea typeface="Lato"/>
              <a:cs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16609598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63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7BD5F5"/>
      </a:accent1>
      <a:accent2>
        <a:srgbClr val="4ADEDE"/>
      </a:accent2>
      <a:accent3>
        <a:srgbClr val="329D9C"/>
      </a:accent3>
      <a:accent4>
        <a:srgbClr val="56C596"/>
      </a:accent4>
      <a:accent5>
        <a:srgbClr val="1F2F98"/>
      </a:accent5>
      <a:accent6>
        <a:srgbClr val="205072"/>
      </a:accent6>
      <a:hlink>
        <a:srgbClr val="0563C1"/>
      </a:hlink>
      <a:folHlink>
        <a:srgbClr val="954F72"/>
      </a:folHlink>
    </a:clrScheme>
    <a:fontScheme name="Custom 11">
      <a:majorFont>
        <a:latin typeface="Roboto"/>
        <a:ea typeface=""/>
        <a:cs typeface=""/>
      </a:majorFont>
      <a:minorFont>
        <a:latin typeface="La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a05893b1-c734-4a6c-afe8-5522922fc992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466F7C4895E624CB7B355156DB27885" ma:contentTypeVersion="11" ma:contentTypeDescription="Create a new document." ma:contentTypeScope="" ma:versionID="f5faad794ec233ace4afa3e0e68dfe9d">
  <xsd:schema xmlns:xsd="http://www.w3.org/2001/XMLSchema" xmlns:xs="http://www.w3.org/2001/XMLSchema" xmlns:p="http://schemas.microsoft.com/office/2006/metadata/properties" xmlns:ns3="a05893b1-c734-4a6c-afe8-5522922fc992" targetNamespace="http://schemas.microsoft.com/office/2006/metadata/properties" ma:root="true" ma:fieldsID="e38d95eb5a75865980448e583eeb4537" ns3:_="">
    <xsd:import namespace="a05893b1-c734-4a6c-afe8-5522922fc992"/>
    <xsd:element name="properties">
      <xsd:complexType>
        <xsd:sequence>
          <xsd:element name="documentManagement">
            <xsd:complexType>
              <xsd:all>
                <xsd:element ref="ns3:MediaServiceDateTaken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  <xsd:element ref="ns3:_activity" minOccurs="0"/>
                <xsd:element ref="ns3:MediaServiceSystem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05893b1-c734-4a6c-afe8-5522922fc992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_activity" ma:index="13" nillable="true" ma:displayName="_activity" ma:hidden="true" ma:internalName="_activity">
      <xsd:simpleType>
        <xsd:restriction base="dms:Note"/>
      </xsd:simpleType>
    </xsd:element>
    <xsd:element name="MediaServiceSystemTags" ma:index="14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32EE887-C7A2-46D0-BEA7-5AB628569A6B}">
  <ds:schemaRefs>
    <ds:schemaRef ds:uri="a05893b1-c734-4a6c-afe8-5522922fc992"/>
    <ds:schemaRef ds:uri="http://purl.org/dc/dcmitype/"/>
    <ds:schemaRef ds:uri="http://purl.org/dc/elements/1.1/"/>
    <ds:schemaRef ds:uri="http://schemas.microsoft.com/office/infopath/2007/PartnerControls"/>
    <ds:schemaRef ds:uri="http://schemas.openxmlformats.org/package/2006/metadata/core-properties"/>
    <ds:schemaRef ds:uri="http://schemas.microsoft.com/office/2006/documentManagement/types"/>
    <ds:schemaRef ds:uri="http://schemas.microsoft.com/office/2006/metadata/properties"/>
    <ds:schemaRef ds:uri="http://www.w3.org/XML/1998/namespace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47C30009-BC5B-4664-8769-B385204306E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012F6DB-0CB8-41F8-AEBD-E13452A1833C}">
  <ds:schemaRefs>
    <ds:schemaRef ds:uri="a05893b1-c734-4a6c-afe8-5522922fc992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1761</TotalTime>
  <Words>2069</Words>
  <Application>Microsoft Office PowerPoint</Application>
  <PresentationFormat>Widescreen</PresentationFormat>
  <Paragraphs>297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42" baseType="lpstr">
      <vt:lpstr>Arial</vt:lpstr>
      <vt:lpstr>Arial,Sans-Serif</vt:lpstr>
      <vt:lpstr>Calibri</vt:lpstr>
      <vt:lpstr>Consolas</vt:lpstr>
      <vt:lpstr>Lato</vt:lpstr>
      <vt:lpstr>Lato ExtraBold</vt:lpstr>
      <vt:lpstr>Open Sans</vt:lpstr>
      <vt:lpstr>Plus Jakarta Sans</vt:lpstr>
      <vt:lpstr>Poppins</vt:lpstr>
      <vt:lpstr>Poppins SemiBold</vt:lpstr>
      <vt:lpstr>Roboto</vt:lpstr>
      <vt:lpstr>Roboto Medium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Sawda, Shabnam Rafat Ummey</cp:lastModifiedBy>
  <cp:revision>2</cp:revision>
  <dcterms:created xsi:type="dcterms:W3CDTF">2024-07-11T15:09:52Z</dcterms:created>
  <dcterms:modified xsi:type="dcterms:W3CDTF">2025-12-08T17:13:11Z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0x0101005466F7C4895E624CB7B355156DB27885</vt:lpwstr>
  </property>
</Properties>
</file>